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0" r:id="rId4"/>
    <p:sldId id="271" r:id="rId5"/>
    <p:sldId id="275" r:id="rId6"/>
    <p:sldId id="276" r:id="rId7"/>
    <p:sldId id="259" r:id="rId8"/>
    <p:sldId id="261" r:id="rId9"/>
    <p:sldId id="260" r:id="rId10"/>
    <p:sldId id="262" r:id="rId11"/>
    <p:sldId id="263" r:id="rId12"/>
    <p:sldId id="264" r:id="rId13"/>
    <p:sldId id="265" r:id="rId14"/>
    <p:sldId id="266" r:id="rId15"/>
    <p:sldId id="272" r:id="rId16"/>
    <p:sldId id="273" r:id="rId17"/>
    <p:sldId id="267" r:id="rId18"/>
    <p:sldId id="268" r:id="rId19"/>
    <p:sldId id="269" r:id="rId20"/>
    <p:sldId id="277"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1138"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233E1-090B-19C8-59DB-445B1EA16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8C151-B57D-49AB-8946-EDF70BBF6E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5BD311-FA89-3D64-25DA-4986DE940EE2}"/>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C5008151-C88E-6A55-F5D0-1BC092756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0118F-7772-AF81-F313-486AAD4E11EE}"/>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8449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2BD2-FFEE-817A-5584-387DAD7384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0F38C-4F46-97AE-606A-C5F3247C26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97A73-14B0-3CA6-96A6-080668E48869}"/>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009CD0C6-836F-44C8-8ABB-C4F31DEA7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48C91-712A-4DA4-7DA0-9CAC95C239BD}"/>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175211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B6C50C-712C-5B0A-81BD-71E2D51177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B83F10-CE5A-D1C0-5168-5AD501545F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8AF69-987A-7929-78A0-E806ABF05298}"/>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EC0280A8-B146-D863-1173-2A775C3B4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71924-09C2-19E5-2081-B816220A002E}"/>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93911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9A9C-DD9C-ED68-0C47-22F0445B1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CF8F28-9D6D-BB7B-97BA-82AE197C3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09D33-C123-62A4-5533-EA99179D5516}"/>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9E23CE0A-0E76-3641-EFEC-7152C2D8A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A534C-B2BD-36F3-8D69-2D626AD4741F}"/>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293387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F691-39CA-79B8-03CA-58F34EA83C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698C8F-1F53-4ABD-90BF-3BFFC62AA5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1A0C8C-C352-FFDB-0882-E09F322E49FE}"/>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BCD4155A-9AE8-CF72-15E4-1E3DE1C12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0BA28-3532-7FE5-7D2B-EE878B927538}"/>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227339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C13D-CD61-0698-9B6B-E5E395340E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4FE7C-82B3-11B2-8AF8-04FB5143AF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C902FA-671C-E88D-A9E7-84AD8C049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1DCD8F-5F5C-CD7E-FE0A-0AAE6AA5A5A7}"/>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6" name="Footer Placeholder 5">
            <a:extLst>
              <a:ext uri="{FF2B5EF4-FFF2-40B4-BE49-F238E27FC236}">
                <a16:creationId xmlns:a16="http://schemas.microsoft.com/office/drawing/2014/main" id="{5395E172-45A1-3D3F-5816-1872E3AB2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8A76-4B5D-8853-EB19-6DFFF010D0C4}"/>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401197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8189-7AEA-37D5-BC4C-99DAFA1116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A0A114-2044-F55A-CCCC-760A0B7D9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6B6EAE-EBC7-75CC-C454-AA50EE028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A3ADE3-5004-6CC4-F0FD-265C7141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6DF92-14CA-4338-7234-2D6B967D09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634CE-09CA-ED2E-3157-2BEE4CB994F4}"/>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8" name="Footer Placeholder 7">
            <a:extLst>
              <a:ext uri="{FF2B5EF4-FFF2-40B4-BE49-F238E27FC236}">
                <a16:creationId xmlns:a16="http://schemas.microsoft.com/office/drawing/2014/main" id="{6666F156-A0E0-F66D-49EA-B1B75D7CA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9D4A5A-F41A-61ED-86AD-93F1534BAA0D}"/>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126434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D2227-CDD5-7F0B-7578-A42DD32867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8DC1DD-4618-1437-04A9-B65A68CD0B9A}"/>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4" name="Footer Placeholder 3">
            <a:extLst>
              <a:ext uri="{FF2B5EF4-FFF2-40B4-BE49-F238E27FC236}">
                <a16:creationId xmlns:a16="http://schemas.microsoft.com/office/drawing/2014/main" id="{704044DA-C221-4D64-AF87-5E5B942FE2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E96236-41E8-8FD3-73CD-A36BB6E788B5}"/>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2158662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B5AE2-0ADB-6301-EF79-EBB1715B6133}"/>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3" name="Footer Placeholder 2">
            <a:extLst>
              <a:ext uri="{FF2B5EF4-FFF2-40B4-BE49-F238E27FC236}">
                <a16:creationId xmlns:a16="http://schemas.microsoft.com/office/drawing/2014/main" id="{20DAB5DC-6C72-703A-90C4-9A7CE0016F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D8FCA1-E3C6-8797-B840-0885299D1996}"/>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2555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23A4-5C79-B00E-79CB-D04BE1673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33DA10-A288-CEC8-E5D4-EC37608E37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8054DC-D759-B1BB-D743-D81B4CB0D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A0FC6-753A-CCBF-56F7-C46FA1923B9B}"/>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6" name="Footer Placeholder 5">
            <a:extLst>
              <a:ext uri="{FF2B5EF4-FFF2-40B4-BE49-F238E27FC236}">
                <a16:creationId xmlns:a16="http://schemas.microsoft.com/office/drawing/2014/main" id="{DF8C6718-668D-1E3F-3C7C-54631FAB2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5BAFD3-65EB-CD56-BA2E-F53D53184B52}"/>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367779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CC1EE-7DDA-FD39-2CBB-C348D7A51C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B93E8A-8FA7-D628-F731-71FFDC39E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0EF278-2B30-F1B8-16D6-A5D68CEE8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CE8FE0-76CF-9CCD-22F0-A71CD305F318}"/>
              </a:ext>
            </a:extLst>
          </p:cNvPr>
          <p:cNvSpPr>
            <a:spLocks noGrp="1"/>
          </p:cNvSpPr>
          <p:nvPr>
            <p:ph type="dt" sz="half" idx="10"/>
          </p:nvPr>
        </p:nvSpPr>
        <p:spPr/>
        <p:txBody>
          <a:bodyPr/>
          <a:lstStyle/>
          <a:p>
            <a:fld id="{C4E98943-FDAF-4BCE-85DD-A60D6CDA1003}" type="datetimeFigureOut">
              <a:rPr lang="en-US" smtClean="0"/>
              <a:t>1/22/2025</a:t>
            </a:fld>
            <a:endParaRPr lang="en-US"/>
          </a:p>
        </p:txBody>
      </p:sp>
      <p:sp>
        <p:nvSpPr>
          <p:cNvPr id="6" name="Footer Placeholder 5">
            <a:extLst>
              <a:ext uri="{FF2B5EF4-FFF2-40B4-BE49-F238E27FC236}">
                <a16:creationId xmlns:a16="http://schemas.microsoft.com/office/drawing/2014/main" id="{973FF570-1B3F-6CE7-CE11-132FB1C6A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62B92-2F3B-3E07-A83A-4B9DE9714651}"/>
              </a:ext>
            </a:extLst>
          </p:cNvPr>
          <p:cNvSpPr>
            <a:spLocks noGrp="1"/>
          </p:cNvSpPr>
          <p:nvPr>
            <p:ph type="sldNum" sz="quarter" idx="12"/>
          </p:nvPr>
        </p:nvSpPr>
        <p:spPr/>
        <p:txBody>
          <a:bodyPr/>
          <a:lstStyle/>
          <a:p>
            <a:fld id="{854E288B-F659-4900-92CE-B0D7C4AE94A0}" type="slidenum">
              <a:rPr lang="en-US" smtClean="0"/>
              <a:t>‹#›</a:t>
            </a:fld>
            <a:endParaRPr lang="en-US"/>
          </a:p>
        </p:txBody>
      </p:sp>
    </p:spTree>
    <p:extLst>
      <p:ext uri="{BB962C8B-B14F-4D97-AF65-F5344CB8AC3E}">
        <p14:creationId xmlns:p14="http://schemas.microsoft.com/office/powerpoint/2010/main" val="52499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4CA5F-6C8B-C186-8520-9796056D7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C690F2-D409-A418-F708-BD4724AE15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DD8F5-C143-58CE-96BC-BCB000434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E98943-FDAF-4BCE-85DD-A60D6CDA1003}" type="datetimeFigureOut">
              <a:rPr lang="en-US" smtClean="0"/>
              <a:t>1/22/2025</a:t>
            </a:fld>
            <a:endParaRPr lang="en-US"/>
          </a:p>
        </p:txBody>
      </p:sp>
      <p:sp>
        <p:nvSpPr>
          <p:cNvPr id="5" name="Footer Placeholder 4">
            <a:extLst>
              <a:ext uri="{FF2B5EF4-FFF2-40B4-BE49-F238E27FC236}">
                <a16:creationId xmlns:a16="http://schemas.microsoft.com/office/drawing/2014/main" id="{2EE8B95D-A422-DE16-B5D3-C7E4550495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0147F3-37B7-52D7-092A-9665466C9E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4E288B-F659-4900-92CE-B0D7C4AE94A0}" type="slidenum">
              <a:rPr lang="en-US" smtClean="0"/>
              <a:t>‹#›</a:t>
            </a:fld>
            <a:endParaRPr lang="en-US"/>
          </a:p>
        </p:txBody>
      </p:sp>
    </p:spTree>
    <p:extLst>
      <p:ext uri="{BB962C8B-B14F-4D97-AF65-F5344CB8AC3E}">
        <p14:creationId xmlns:p14="http://schemas.microsoft.com/office/powerpoint/2010/main" val="295022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brighton.ac.uk/digitalliteracies/2016/07/01/managing-time/"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foto.wuestenigel.com/auschfrift-quot-economy-quot-wirtschaft-neben-einem-rosa-sparschwein-auf-blau-pinke-hintergrund/"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trategies_and_skills_of_Jeopardy!_champion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american-flag-american-flag-usa-1020853/" TargetMode="External"/><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oke from factories">
            <a:extLst>
              <a:ext uri="{FF2B5EF4-FFF2-40B4-BE49-F238E27FC236}">
                <a16:creationId xmlns:a16="http://schemas.microsoft.com/office/drawing/2014/main" id="{776C3650-8F52-CAB2-B11E-752E59BB1D7F}"/>
              </a:ext>
            </a:extLst>
          </p:cNvPr>
          <p:cNvPicPr>
            <a:picLocks noChangeAspect="1"/>
          </p:cNvPicPr>
          <p:nvPr/>
        </p:nvPicPr>
        <p:blipFill>
          <a:blip r:embed="rId2"/>
          <a:srcRect l="2303" r="18158" b="2"/>
          <a:stretch/>
        </p:blipFill>
        <p:spPr>
          <a:xfrm>
            <a:off x="0" y="0"/>
            <a:ext cx="6778327" cy="6858000"/>
          </a:xfrm>
          <a:prstGeom prst="rect">
            <a:avLst/>
          </a:prstGeom>
        </p:spPr>
      </p:pic>
      <p:sp>
        <p:nvSpPr>
          <p:cNvPr id="3" name="TextBox 2">
            <a:extLst>
              <a:ext uri="{FF2B5EF4-FFF2-40B4-BE49-F238E27FC236}">
                <a16:creationId xmlns:a16="http://schemas.microsoft.com/office/drawing/2014/main" id="{5575C3D4-A210-0057-3BBA-D62837645B28}"/>
              </a:ext>
            </a:extLst>
          </p:cNvPr>
          <p:cNvSpPr txBox="1"/>
          <p:nvPr/>
        </p:nvSpPr>
        <p:spPr>
          <a:xfrm>
            <a:off x="7347472" y="1813173"/>
            <a:ext cx="4295887" cy="3231654"/>
          </a:xfrm>
          <a:prstGeom prst="rect">
            <a:avLst/>
          </a:prstGeom>
          <a:noFill/>
        </p:spPr>
        <p:txBody>
          <a:bodyPr wrap="square" rtlCol="0">
            <a:spAutoFit/>
          </a:bodyPr>
          <a:lstStyle/>
          <a:p>
            <a:pPr algn="ctr"/>
            <a:r>
              <a:rPr lang="en-US" sz="4800" b="1" dirty="0"/>
              <a:t>Exploring CO2 Emissions</a:t>
            </a:r>
          </a:p>
          <a:p>
            <a:endParaRPr lang="en-US" dirty="0"/>
          </a:p>
          <a:p>
            <a:endParaRPr lang="en-US" dirty="0"/>
          </a:p>
          <a:p>
            <a:pPr algn="ctr"/>
            <a:r>
              <a:rPr lang="en-US" dirty="0"/>
              <a:t>David Perez</a:t>
            </a:r>
          </a:p>
          <a:p>
            <a:pPr algn="ctr"/>
            <a:r>
              <a:rPr lang="en-US" dirty="0"/>
              <a:t>CAP 4744: Data Visualizations</a:t>
            </a:r>
          </a:p>
          <a:p>
            <a:pPr algn="ctr"/>
            <a:r>
              <a:rPr lang="en-US" dirty="0"/>
              <a:t>October 14, 2024</a:t>
            </a:r>
          </a:p>
          <a:p>
            <a:endParaRPr lang="en-US" dirty="0"/>
          </a:p>
        </p:txBody>
      </p:sp>
    </p:spTree>
    <p:extLst>
      <p:ext uri="{BB962C8B-B14F-4D97-AF65-F5344CB8AC3E}">
        <p14:creationId xmlns:p14="http://schemas.microsoft.com/office/powerpoint/2010/main" val="164962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lendar&#10;&#10;Description automatically generated">
            <a:extLst>
              <a:ext uri="{FF2B5EF4-FFF2-40B4-BE49-F238E27FC236}">
                <a16:creationId xmlns:a16="http://schemas.microsoft.com/office/drawing/2014/main" id="{D5586E8E-5ECA-6FBE-3253-11ED49D2954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351998"/>
            <a:ext cx="6096000" cy="4154003"/>
          </a:xfrm>
          <a:prstGeom prst="rect">
            <a:avLst/>
          </a:prstGeom>
        </p:spPr>
      </p:pic>
      <p:sp>
        <p:nvSpPr>
          <p:cNvPr id="5" name="TextBox 4">
            <a:extLst>
              <a:ext uri="{FF2B5EF4-FFF2-40B4-BE49-F238E27FC236}">
                <a16:creationId xmlns:a16="http://schemas.microsoft.com/office/drawing/2014/main" id="{331D5F63-1FD9-1F3C-B9E2-9D53ACA509C3}"/>
              </a:ext>
            </a:extLst>
          </p:cNvPr>
          <p:cNvSpPr txBox="1"/>
          <p:nvPr/>
        </p:nvSpPr>
        <p:spPr>
          <a:xfrm>
            <a:off x="419549" y="1337775"/>
            <a:ext cx="5292761" cy="3046988"/>
          </a:xfrm>
          <a:prstGeom prst="rect">
            <a:avLst/>
          </a:prstGeom>
          <a:noFill/>
        </p:spPr>
        <p:txBody>
          <a:bodyPr wrap="square" rtlCol="0">
            <a:spAutoFit/>
          </a:bodyPr>
          <a:lstStyle/>
          <a:p>
            <a:r>
              <a:rPr lang="en-US" sz="3400" b="1" kern="100" dirty="0">
                <a:effectLst/>
                <a:ea typeface="Aptos" panose="020B0004020202020204" pitchFamily="34" charset="0"/>
                <a:cs typeface="Times New Roman" panose="02020603050405020304" pitchFamily="18" charset="0"/>
              </a:rPr>
              <a:t>In what year were the most CO2 emissions produced?</a:t>
            </a:r>
          </a:p>
          <a:p>
            <a:endParaRPr lang="en-US" sz="1800" kern="100" dirty="0">
              <a:effectLst/>
              <a:ea typeface="Aptos" panose="020B0004020202020204" pitchFamily="34" charset="0"/>
              <a:cs typeface="Times New Roman" panose="02020603050405020304" pitchFamily="18" charset="0"/>
            </a:endParaRPr>
          </a:p>
          <a:p>
            <a:r>
              <a:rPr lang="en-US" sz="1800" kern="100" dirty="0">
                <a:effectLst/>
                <a:ea typeface="Aptos" panose="020B0004020202020204" pitchFamily="34" charset="0"/>
                <a:cs typeface="Times New Roman" panose="02020603050405020304" pitchFamily="18" charset="0"/>
              </a:rPr>
              <a:t>The year 2022 emitted the most CO2 emissions at 279,407 metric tons. </a:t>
            </a:r>
            <a:r>
              <a:rPr lang="en-US" sz="1800" dirty="0">
                <a:effectLst/>
                <a:ea typeface="Aptos" panose="020B0004020202020204" pitchFamily="34" charset="0"/>
              </a:rPr>
              <a:t>The year 2013 produced the least amount of CO2 emissions at 241,439 metric tons.</a:t>
            </a:r>
            <a:endParaRPr lang="en-US" sz="1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4242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moke from factory">
            <a:extLst>
              <a:ext uri="{FF2B5EF4-FFF2-40B4-BE49-F238E27FC236}">
                <a16:creationId xmlns:a16="http://schemas.microsoft.com/office/drawing/2014/main" id="{F3468998-7F5B-1B84-4B4A-C18FB34A9CAE}"/>
              </a:ext>
            </a:extLst>
          </p:cNvPr>
          <p:cNvPicPr>
            <a:picLocks noChangeAspect="1"/>
          </p:cNvPicPr>
          <p:nvPr/>
        </p:nvPicPr>
        <p:blipFill>
          <a:blip r:embed="rId2"/>
          <a:srcRect l="40461" r="4473" b="2"/>
          <a:stretch/>
        </p:blipFill>
        <p:spPr>
          <a:xfrm>
            <a:off x="19" y="8775"/>
            <a:ext cx="5650452" cy="6849225"/>
          </a:xfrm>
          <a:prstGeom prst="rect">
            <a:avLst/>
          </a:prstGeom>
        </p:spPr>
      </p:pic>
      <p:sp>
        <p:nvSpPr>
          <p:cNvPr id="3" name="TextBox 2">
            <a:extLst>
              <a:ext uri="{FF2B5EF4-FFF2-40B4-BE49-F238E27FC236}">
                <a16:creationId xmlns:a16="http://schemas.microsoft.com/office/drawing/2014/main" id="{A7201BB7-C0F1-4548-22F3-94E253C9526E}"/>
              </a:ext>
            </a:extLst>
          </p:cNvPr>
          <p:cNvSpPr txBox="1"/>
          <p:nvPr/>
        </p:nvSpPr>
        <p:spPr>
          <a:xfrm>
            <a:off x="6541531" y="758487"/>
            <a:ext cx="4862456" cy="4431983"/>
          </a:xfrm>
          <a:prstGeom prst="rect">
            <a:avLst/>
          </a:prstGeom>
          <a:noFill/>
        </p:spPr>
        <p:txBody>
          <a:bodyPr wrap="square" rtlCol="0">
            <a:spAutoFit/>
          </a:bodyPr>
          <a:lstStyle/>
          <a:p>
            <a:r>
              <a:rPr lang="en-US" sz="3400" b="1" dirty="0"/>
              <a:t>Which sector produced the most CO2 emissions? The least? </a:t>
            </a:r>
          </a:p>
          <a:p>
            <a:endParaRPr lang="en-US" dirty="0"/>
          </a:p>
          <a:p>
            <a:r>
              <a:rPr lang="en-US" dirty="0"/>
              <a:t>Miscellaneous </a:t>
            </a:r>
            <a:r>
              <a:rPr lang="en-US" dirty="0">
                <a:effectLst/>
                <a:ea typeface="Aptos" panose="020B0004020202020204" pitchFamily="34" charset="0"/>
                <a:cs typeface="Times New Roman" panose="02020603050405020304" pitchFamily="18" charset="0"/>
              </a:rPr>
              <a:t>CO2 emissions (</a:t>
            </a:r>
            <a:r>
              <a:rPr lang="en-US" dirty="0">
                <a:effectLst/>
                <a:ea typeface="Aptos" panose="020B0004020202020204" pitchFamily="34" charset="0"/>
              </a:rPr>
              <a:t>such as treatment and disposal of waste, commercial activities, and public services) </a:t>
            </a:r>
            <a:r>
              <a:rPr lang="en-US" dirty="0">
                <a:effectLst/>
                <a:ea typeface="Aptos" panose="020B0004020202020204" pitchFamily="34" charset="0"/>
                <a:cs typeface="Times New Roman" panose="02020603050405020304" pitchFamily="18" charset="0"/>
              </a:rPr>
              <a:t>emitted the most CO2 emissions by sector overall (</a:t>
            </a:r>
            <a:r>
              <a:rPr lang="en-US" sz="1800" dirty="0">
                <a:effectLst/>
                <a:ea typeface="Aptos" panose="020B0004020202020204" pitchFamily="34" charset="0"/>
                <a:cs typeface="Times New Roman" panose="02020603050405020304" pitchFamily="18" charset="0"/>
              </a:rPr>
              <a:t>2,658,766 metric tons</a:t>
            </a:r>
            <a:r>
              <a:rPr lang="en-US" dirty="0">
                <a:effectLst/>
                <a:ea typeface="Aptos" panose="020B0004020202020204" pitchFamily="34" charset="0"/>
                <a:cs typeface="Times New Roman" panose="02020603050405020304" pitchFamily="18" charset="0"/>
              </a:rPr>
              <a:t>) and on average (</a:t>
            </a:r>
            <a:r>
              <a:rPr lang="en-US" sz="1800" dirty="0">
                <a:effectLst/>
                <a:ea typeface="Aptos" panose="020B0004020202020204" pitchFamily="34" charset="0"/>
                <a:cs typeface="Times New Roman" panose="02020603050405020304" pitchFamily="18" charset="0"/>
              </a:rPr>
              <a:t>115,599 metric tons a year</a:t>
            </a:r>
            <a:r>
              <a:rPr lang="en-US" dirty="0">
                <a:effectLst/>
                <a:ea typeface="Aptos" panose="020B0004020202020204" pitchFamily="34" charset="0"/>
                <a:cs typeface="Times New Roman" panose="02020603050405020304" pitchFamily="18" charset="0"/>
              </a:rPr>
              <a:t>)</a:t>
            </a:r>
            <a:r>
              <a:rPr lang="en-US" dirty="0">
                <a:effectLst/>
                <a:ea typeface="Aptos" panose="020B0004020202020204" pitchFamily="34" charset="0"/>
              </a:rPr>
              <a:t>.</a:t>
            </a:r>
            <a:r>
              <a:rPr lang="en-US" dirty="0"/>
              <a:t> </a:t>
            </a:r>
            <a:r>
              <a:rPr lang="en-US" kern="100" dirty="0">
                <a:effectLst/>
                <a:ea typeface="Aptos" panose="020B0004020202020204" pitchFamily="34" charset="0"/>
              </a:rPr>
              <a:t>Domestic CO2 emissions emitted the least CO2 emissions by sector overall (179,867 metric tons) and on average (</a:t>
            </a:r>
            <a:r>
              <a:rPr lang="en-US" sz="1800" dirty="0">
                <a:effectLst/>
                <a:ea typeface="Aptos" panose="020B0004020202020204" pitchFamily="34" charset="0"/>
                <a:cs typeface="Times New Roman" panose="02020603050405020304" pitchFamily="18" charset="0"/>
              </a:rPr>
              <a:t>7,820 metric tons a year</a:t>
            </a:r>
            <a:r>
              <a:rPr lang="en-US" kern="100" dirty="0">
                <a:effectLst/>
                <a:ea typeface="Aptos" panose="020B0004020202020204" pitchFamily="34" charset="0"/>
              </a:rPr>
              <a:t>).</a:t>
            </a:r>
          </a:p>
        </p:txBody>
      </p:sp>
    </p:spTree>
    <p:extLst>
      <p:ext uri="{BB962C8B-B14F-4D97-AF65-F5344CB8AC3E}">
        <p14:creationId xmlns:p14="http://schemas.microsoft.com/office/powerpoint/2010/main" val="274470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lines of different colors&#10;&#10;Description automatically generated with medium confidence">
            <a:extLst>
              <a:ext uri="{FF2B5EF4-FFF2-40B4-BE49-F238E27FC236}">
                <a16:creationId xmlns:a16="http://schemas.microsoft.com/office/drawing/2014/main" id="{5FC7B484-FFB8-111C-840A-E490AA133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02" y="2468365"/>
            <a:ext cx="11404995" cy="4389635"/>
          </a:xfrm>
          <a:prstGeom prst="rect">
            <a:avLst/>
          </a:prstGeom>
        </p:spPr>
      </p:pic>
      <p:sp>
        <p:nvSpPr>
          <p:cNvPr id="4" name="TextBox 3">
            <a:extLst>
              <a:ext uri="{FF2B5EF4-FFF2-40B4-BE49-F238E27FC236}">
                <a16:creationId xmlns:a16="http://schemas.microsoft.com/office/drawing/2014/main" id="{E4BB9A93-0E91-AAE7-4770-6683791006E0}"/>
              </a:ext>
            </a:extLst>
          </p:cNvPr>
          <p:cNvSpPr txBox="1"/>
          <p:nvPr/>
        </p:nvSpPr>
        <p:spPr>
          <a:xfrm>
            <a:off x="0" y="0"/>
            <a:ext cx="12191999" cy="2246769"/>
          </a:xfrm>
          <a:prstGeom prst="rect">
            <a:avLst/>
          </a:prstGeom>
          <a:noFill/>
        </p:spPr>
        <p:txBody>
          <a:bodyPr wrap="square" rtlCol="0">
            <a:spAutoFit/>
          </a:bodyPr>
          <a:lstStyle/>
          <a:p>
            <a:pPr algn="ctr"/>
            <a:r>
              <a:rPr lang="en-US" sz="3400" b="1" dirty="0"/>
              <a:t>Which industry produced the most CO2 emissions? The least?</a:t>
            </a:r>
            <a:endParaRPr lang="en-US" dirty="0"/>
          </a:p>
          <a:p>
            <a:pPr algn="ctr"/>
            <a:endParaRPr lang="en-US" dirty="0"/>
          </a:p>
          <a:p>
            <a:pPr algn="ctr"/>
            <a:r>
              <a:rPr lang="en-US" dirty="0"/>
              <a:t>The </a:t>
            </a:r>
            <a:r>
              <a:rPr lang="en-US" sz="1800" dirty="0">
                <a:effectLst/>
                <a:ea typeface="Aptos" panose="020B0004020202020204" pitchFamily="34" charset="0"/>
                <a:cs typeface="Times New Roman" panose="02020603050405020304" pitchFamily="18" charset="0"/>
              </a:rPr>
              <a:t>Manufacturing industry creates the most CO2 emissions overall (1,514,016 metric tons) and on average (65,827 metric tons). The Mining industry creates the least amount of CO2 emissions overall (1,463,195 metric tons) and on average (63,617 metric tons). </a:t>
            </a:r>
            <a:endParaRPr lang="en-US" dirty="0">
              <a:cs typeface="Times New Roman" panose="02020603050405020304" pitchFamily="18" charset="0"/>
            </a:endParaRPr>
          </a:p>
        </p:txBody>
      </p:sp>
    </p:spTree>
    <p:extLst>
      <p:ext uri="{BB962C8B-B14F-4D97-AF65-F5344CB8AC3E}">
        <p14:creationId xmlns:p14="http://schemas.microsoft.com/office/powerpoint/2010/main" val="224417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ity street">
            <a:extLst>
              <a:ext uri="{FF2B5EF4-FFF2-40B4-BE49-F238E27FC236}">
                <a16:creationId xmlns:a16="http://schemas.microsoft.com/office/drawing/2014/main" id="{9981AD31-F6E8-908D-DD90-1D6C77010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5412"/>
            <a:ext cx="6096000" cy="4067176"/>
          </a:xfrm>
          <a:prstGeom prst="rect">
            <a:avLst/>
          </a:prstGeom>
        </p:spPr>
      </p:pic>
      <p:sp>
        <p:nvSpPr>
          <p:cNvPr id="4" name="TextBox 3">
            <a:extLst>
              <a:ext uri="{FF2B5EF4-FFF2-40B4-BE49-F238E27FC236}">
                <a16:creationId xmlns:a16="http://schemas.microsoft.com/office/drawing/2014/main" id="{B6B38620-6035-8EB0-41C7-FA56946C42ED}"/>
              </a:ext>
            </a:extLst>
          </p:cNvPr>
          <p:cNvSpPr txBox="1"/>
          <p:nvPr/>
        </p:nvSpPr>
        <p:spPr>
          <a:xfrm>
            <a:off x="6443831" y="1255563"/>
            <a:ext cx="5350136" cy="3293209"/>
          </a:xfrm>
          <a:prstGeom prst="rect">
            <a:avLst/>
          </a:prstGeom>
          <a:noFill/>
        </p:spPr>
        <p:txBody>
          <a:bodyPr wrap="square" rtlCol="0">
            <a:spAutoFit/>
          </a:bodyPr>
          <a:lstStyle/>
          <a:p>
            <a:pPr algn="ctr"/>
            <a:r>
              <a:rPr lang="en-US" sz="3400" b="1" i="0" dirty="0">
                <a:solidFill>
                  <a:srgbClr val="242424"/>
                </a:solidFill>
                <a:effectLst/>
              </a:rPr>
              <a:t>Do countries with higher urbanization percentages tend to produce more CO2 emissions?</a:t>
            </a:r>
          </a:p>
          <a:p>
            <a:endParaRPr lang="en-US" b="1" kern="100" dirty="0">
              <a:ea typeface="Aptos" panose="020B0004020202020204" pitchFamily="34" charset="0"/>
              <a:cs typeface="Times New Roman" panose="02020603050405020304" pitchFamily="18" charset="0"/>
            </a:endParaRPr>
          </a:p>
          <a:p>
            <a:pPr algn="ctr"/>
            <a:r>
              <a:rPr lang="en-US" sz="1800" kern="100" dirty="0">
                <a:effectLst/>
                <a:ea typeface="Aptos" panose="020B0004020202020204" pitchFamily="34" charset="0"/>
                <a:cs typeface="Times New Roman" panose="02020603050405020304" pitchFamily="18" charset="0"/>
              </a:rPr>
              <a:t>Countries that produce a higher amount of CO2 emissions tend to have a lower urbanization percentage.</a:t>
            </a:r>
          </a:p>
        </p:txBody>
      </p:sp>
    </p:spTree>
    <p:extLst>
      <p:ext uri="{BB962C8B-B14F-4D97-AF65-F5344CB8AC3E}">
        <p14:creationId xmlns:p14="http://schemas.microsoft.com/office/powerpoint/2010/main" val="1330505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B4A20E-DD29-8E76-6C20-8A7BF7C124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56447"/>
            <a:ext cx="6601685" cy="4545105"/>
          </a:xfrm>
          <a:prstGeom prst="rect">
            <a:avLst/>
          </a:prstGeom>
        </p:spPr>
      </p:pic>
      <p:sp>
        <p:nvSpPr>
          <p:cNvPr id="11" name="TextBox 10">
            <a:extLst>
              <a:ext uri="{FF2B5EF4-FFF2-40B4-BE49-F238E27FC236}">
                <a16:creationId xmlns:a16="http://schemas.microsoft.com/office/drawing/2014/main" id="{7F01500A-F002-8975-FE8B-0A60E5CE6B5E}"/>
              </a:ext>
            </a:extLst>
          </p:cNvPr>
          <p:cNvSpPr txBox="1"/>
          <p:nvPr/>
        </p:nvSpPr>
        <p:spPr>
          <a:xfrm>
            <a:off x="6096000" y="1823421"/>
            <a:ext cx="5662108" cy="2492990"/>
          </a:xfrm>
          <a:prstGeom prst="rect">
            <a:avLst/>
          </a:prstGeom>
          <a:noFill/>
        </p:spPr>
        <p:txBody>
          <a:bodyPr wrap="square" rtlCol="0">
            <a:spAutoFit/>
          </a:bodyPr>
          <a:lstStyle/>
          <a:p>
            <a:pPr algn="ctr"/>
            <a:r>
              <a:rPr lang="en-US" sz="3400" b="1" kern="100" dirty="0">
                <a:effectLst/>
                <a:ea typeface="Aptos" panose="020B0004020202020204" pitchFamily="34" charset="0"/>
                <a:cs typeface="Times New Roman" panose="02020603050405020304" pitchFamily="18" charset="0"/>
              </a:rPr>
              <a:t>Do countries with a higher Sectoral GDP create more CO2 emissions?</a:t>
            </a:r>
          </a:p>
          <a:p>
            <a:pPr algn="ctr"/>
            <a:endParaRPr lang="en-US" kern="100" dirty="0">
              <a:ea typeface="Aptos" panose="020B0004020202020204" pitchFamily="34" charset="0"/>
              <a:cs typeface="Times New Roman" panose="02020603050405020304" pitchFamily="18" charset="0"/>
            </a:endParaRPr>
          </a:p>
          <a:p>
            <a:pPr algn="ctr"/>
            <a:r>
              <a:rPr lang="en-US" kern="100" dirty="0">
                <a:ea typeface="Aptos" panose="020B0004020202020204" pitchFamily="34" charset="0"/>
                <a:cs typeface="Times New Roman" panose="02020603050405020304" pitchFamily="18" charset="0"/>
              </a:rPr>
              <a:t>C</a:t>
            </a:r>
            <a:r>
              <a:rPr lang="en-US" sz="1800" kern="100" dirty="0">
                <a:effectLst/>
                <a:ea typeface="Aptos" panose="020B0004020202020204" pitchFamily="34" charset="0"/>
                <a:cs typeface="Times New Roman" panose="02020603050405020304" pitchFamily="18" charset="0"/>
              </a:rPr>
              <a:t>ountries with a higher Sectoral GDP tend to produce less CO2 emissions.</a:t>
            </a:r>
          </a:p>
        </p:txBody>
      </p:sp>
    </p:spTree>
    <p:extLst>
      <p:ext uri="{BB962C8B-B14F-4D97-AF65-F5344CB8AC3E}">
        <p14:creationId xmlns:p14="http://schemas.microsoft.com/office/powerpoint/2010/main" val="323147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D9457-46D2-E37B-00DC-567FEA7BC57D}"/>
            </a:ext>
          </a:extLst>
        </p:cNvPr>
        <p:cNvGrpSpPr/>
        <p:nvPr/>
      </p:nvGrpSpPr>
      <p:grpSpPr>
        <a:xfrm>
          <a:off x="0" y="0"/>
          <a:ext cx="0" cy="0"/>
          <a:chOff x="0" y="0"/>
          <a:chExt cx="0" cy="0"/>
        </a:xfrm>
      </p:grpSpPr>
      <p:pic>
        <p:nvPicPr>
          <p:cNvPr id="10" name="Picture 9" descr="Silhouette of a construction site">
            <a:extLst>
              <a:ext uri="{FF2B5EF4-FFF2-40B4-BE49-F238E27FC236}">
                <a16:creationId xmlns:a16="http://schemas.microsoft.com/office/drawing/2014/main" id="{E2630CDA-540D-90B1-C0D4-1EBC3787A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699"/>
            <a:ext cx="6020372" cy="4012602"/>
          </a:xfrm>
          <a:prstGeom prst="rect">
            <a:avLst/>
          </a:prstGeom>
        </p:spPr>
      </p:pic>
      <p:sp>
        <p:nvSpPr>
          <p:cNvPr id="11" name="TextBox 10">
            <a:extLst>
              <a:ext uri="{FF2B5EF4-FFF2-40B4-BE49-F238E27FC236}">
                <a16:creationId xmlns:a16="http://schemas.microsoft.com/office/drawing/2014/main" id="{8E5CE54B-A275-95E7-0C84-E14B3A222D21}"/>
              </a:ext>
            </a:extLst>
          </p:cNvPr>
          <p:cNvSpPr txBox="1"/>
          <p:nvPr/>
        </p:nvSpPr>
        <p:spPr>
          <a:xfrm>
            <a:off x="6357770" y="1210236"/>
            <a:ext cx="5454127" cy="3293209"/>
          </a:xfrm>
          <a:prstGeom prst="rect">
            <a:avLst/>
          </a:prstGeom>
          <a:noFill/>
        </p:spPr>
        <p:txBody>
          <a:bodyPr wrap="square" rtlCol="0">
            <a:spAutoFit/>
          </a:bodyPr>
          <a:lstStyle/>
          <a:p>
            <a:pPr algn="ctr"/>
            <a:r>
              <a:rPr lang="en-US" sz="3400" b="1" kern="100" dirty="0">
                <a:effectLst/>
                <a:ea typeface="Aptos" panose="020B0004020202020204" pitchFamily="34" charset="0"/>
                <a:cs typeface="Times New Roman" panose="02020603050405020304" pitchFamily="18" charset="0"/>
              </a:rPr>
              <a:t>Do countries with high CO2 emissions tend to have a high industrial growth percentage?</a:t>
            </a:r>
          </a:p>
          <a:p>
            <a:pPr algn="ctr"/>
            <a:endParaRPr lang="en-US" sz="1800" kern="100" dirty="0">
              <a:effectLst/>
              <a:ea typeface="Aptos" panose="020B0004020202020204" pitchFamily="34" charset="0"/>
              <a:cs typeface="Times New Roman" panose="02020603050405020304" pitchFamily="18" charset="0"/>
            </a:endParaRPr>
          </a:p>
          <a:p>
            <a:pPr algn="ctr"/>
            <a:r>
              <a:rPr lang="en-US" sz="1800" kern="100" dirty="0">
                <a:effectLst/>
                <a:ea typeface="Aptos" panose="020B0004020202020204" pitchFamily="34" charset="0"/>
                <a:cs typeface="Times New Roman" panose="02020603050405020304" pitchFamily="18" charset="0"/>
              </a:rPr>
              <a:t>Countries tha</a:t>
            </a:r>
            <a:r>
              <a:rPr lang="en-US" kern="100" dirty="0">
                <a:ea typeface="Aptos" panose="020B0004020202020204" pitchFamily="34" charset="0"/>
                <a:cs typeface="Times New Roman" panose="02020603050405020304" pitchFamily="18" charset="0"/>
              </a:rPr>
              <a:t>t produce a high </a:t>
            </a:r>
            <a:r>
              <a:rPr lang="en-US" sz="1800" kern="100" dirty="0">
                <a:effectLst/>
                <a:ea typeface="Aptos" panose="020B0004020202020204" pitchFamily="34" charset="0"/>
              </a:rPr>
              <a:t>amount of CO2 emissions tend to have a lower industrial growth percentage.</a:t>
            </a:r>
          </a:p>
        </p:txBody>
      </p:sp>
    </p:spTree>
    <p:extLst>
      <p:ext uri="{BB962C8B-B14F-4D97-AF65-F5344CB8AC3E}">
        <p14:creationId xmlns:p14="http://schemas.microsoft.com/office/powerpoint/2010/main" val="301529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35FE1-EBF0-4891-FCE0-6CD7DEE1B7EC}"/>
            </a:ext>
          </a:extLst>
        </p:cNvPr>
        <p:cNvGrpSpPr/>
        <p:nvPr/>
      </p:nvGrpSpPr>
      <p:grpSpPr>
        <a:xfrm>
          <a:off x="0" y="0"/>
          <a:ext cx="0" cy="0"/>
          <a:chOff x="0" y="0"/>
          <a:chExt cx="0" cy="0"/>
        </a:xfrm>
      </p:grpSpPr>
      <p:pic>
        <p:nvPicPr>
          <p:cNvPr id="5" name="Picture 4" descr="Interior of empty bus">
            <a:extLst>
              <a:ext uri="{FF2B5EF4-FFF2-40B4-BE49-F238E27FC236}">
                <a16:creationId xmlns:a16="http://schemas.microsoft.com/office/drawing/2014/main" id="{76A52B38-DCC3-BDAF-46D1-9C1F8A3CA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7736"/>
            <a:ext cx="6116324" cy="4082527"/>
          </a:xfrm>
          <a:prstGeom prst="rect">
            <a:avLst/>
          </a:prstGeom>
        </p:spPr>
      </p:pic>
      <p:sp>
        <p:nvSpPr>
          <p:cNvPr id="11" name="TextBox 10">
            <a:extLst>
              <a:ext uri="{FF2B5EF4-FFF2-40B4-BE49-F238E27FC236}">
                <a16:creationId xmlns:a16="http://schemas.microsoft.com/office/drawing/2014/main" id="{86338EEF-D874-6A06-9EC9-0B897BB62CDA}"/>
              </a:ext>
            </a:extLst>
          </p:cNvPr>
          <p:cNvSpPr txBox="1"/>
          <p:nvPr/>
        </p:nvSpPr>
        <p:spPr>
          <a:xfrm>
            <a:off x="6497620" y="1183341"/>
            <a:ext cx="5357308" cy="3539430"/>
          </a:xfrm>
          <a:prstGeom prst="rect">
            <a:avLst/>
          </a:prstGeom>
          <a:noFill/>
        </p:spPr>
        <p:txBody>
          <a:bodyPr wrap="square" rtlCol="0">
            <a:spAutoFit/>
          </a:bodyPr>
          <a:lstStyle/>
          <a:p>
            <a:pPr algn="ctr"/>
            <a:r>
              <a:rPr lang="en-US" sz="3400" b="1" kern="100" dirty="0">
                <a:effectLst/>
                <a:ea typeface="Aptos" panose="020B0004020202020204" pitchFamily="34" charset="0"/>
                <a:cs typeface="Times New Roman" panose="02020603050405020304" pitchFamily="18" charset="0"/>
              </a:rPr>
              <a:t>Do countries with a high amount of CO2 emissions tend to have a high transport growth percentage?</a:t>
            </a:r>
          </a:p>
          <a:p>
            <a:pPr algn="ctr"/>
            <a:endParaRPr lang="en-US" sz="1800" kern="100" dirty="0">
              <a:effectLst/>
              <a:ea typeface="Aptos" panose="020B0004020202020204" pitchFamily="34" charset="0"/>
              <a:cs typeface="Times New Roman" panose="02020603050405020304" pitchFamily="18" charset="0"/>
            </a:endParaRPr>
          </a:p>
          <a:p>
            <a:pPr algn="ctr"/>
            <a:r>
              <a:rPr lang="en-US" sz="1800" kern="100" dirty="0">
                <a:effectLst/>
                <a:ea typeface="Aptos" panose="020B0004020202020204" pitchFamily="34" charset="0"/>
                <a:cs typeface="Times New Roman" panose="02020603050405020304" pitchFamily="18" charset="0"/>
              </a:rPr>
              <a:t>Countries with a high amount of CO2 emissions tend to have a high transport growth percentage as well. </a:t>
            </a:r>
          </a:p>
        </p:txBody>
      </p:sp>
    </p:spTree>
    <p:extLst>
      <p:ext uri="{BB962C8B-B14F-4D97-AF65-F5344CB8AC3E}">
        <p14:creationId xmlns:p14="http://schemas.microsoft.com/office/powerpoint/2010/main" val="109965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E6929-18AD-6F20-DADA-BA2D33D0055B}"/>
              </a:ext>
            </a:extLst>
          </p:cNvPr>
          <p:cNvSpPr txBox="1"/>
          <p:nvPr/>
        </p:nvSpPr>
        <p:spPr>
          <a:xfrm>
            <a:off x="6096001" y="1280160"/>
            <a:ext cx="5522260" cy="3539430"/>
          </a:xfrm>
          <a:prstGeom prst="rect">
            <a:avLst/>
          </a:prstGeom>
          <a:noFill/>
        </p:spPr>
        <p:txBody>
          <a:bodyPr wrap="square" rtlCol="0">
            <a:spAutoFit/>
          </a:bodyPr>
          <a:lstStyle/>
          <a:p>
            <a:pPr algn="ctr"/>
            <a:r>
              <a:rPr lang="en-US" sz="3400" b="1" kern="100" dirty="0">
                <a:ea typeface="Aptos" panose="020B0004020202020204" pitchFamily="34" charset="0"/>
                <a:cs typeface="Times New Roman" panose="02020603050405020304" pitchFamily="18" charset="0"/>
              </a:rPr>
              <a:t>Do countries with an increasing amount of renewable energy use produce a lot of CO2 emissions? </a:t>
            </a:r>
          </a:p>
          <a:p>
            <a:pPr algn="ctr"/>
            <a:endParaRPr lang="en-US" sz="1800" kern="100" dirty="0">
              <a:effectLst/>
              <a:ea typeface="Aptos" panose="020B0004020202020204" pitchFamily="34" charset="0"/>
              <a:cs typeface="Times New Roman" panose="02020603050405020304" pitchFamily="18" charset="0"/>
            </a:endParaRPr>
          </a:p>
          <a:p>
            <a:pPr algn="ctr"/>
            <a:r>
              <a:rPr lang="en-US" sz="1800" kern="100" dirty="0">
                <a:effectLst/>
                <a:ea typeface="Aptos" panose="020B0004020202020204" pitchFamily="34" charset="0"/>
                <a:cs typeface="Times New Roman" panose="02020603050405020304" pitchFamily="18" charset="0"/>
              </a:rPr>
              <a:t>Countries with a higher Renewable Energy percentage tend to have higher CO2 emissions. </a:t>
            </a:r>
          </a:p>
        </p:txBody>
      </p:sp>
      <p:sp>
        <p:nvSpPr>
          <p:cNvPr id="3" name="Rectangle 2" descr="solar panels and windmill power plant">
            <a:extLst>
              <a:ext uri="{FF2B5EF4-FFF2-40B4-BE49-F238E27FC236}">
                <a16:creationId xmlns:a16="http://schemas.microsoft.com/office/drawing/2014/main" id="{4BB3492B-3B23-015F-FD00-C1E10899B6FF}"/>
              </a:ext>
            </a:extLst>
          </p:cNvPr>
          <p:cNvSpPr/>
          <p:nvPr/>
        </p:nvSpPr>
        <p:spPr>
          <a:xfrm>
            <a:off x="0" y="1280160"/>
            <a:ext cx="5522259" cy="4297680"/>
          </a:xfrm>
          <a:prstGeom prst="rect">
            <a:avLst/>
          </a:prstGeom>
          <a:blipFill>
            <a:blip r:embed="rId2">
              <a:extLst>
                <a:ext uri="{28A0092B-C50C-407E-A947-70E740481C1C}">
                  <a14:useLocalDpi xmlns:a14="http://schemas.microsoft.com/office/drawing/2010/main" val="0"/>
                </a:ext>
              </a:extLst>
            </a:blip>
            <a:srcRect/>
            <a:stretch/>
          </a:blipFill>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Tree>
    <p:extLst>
      <p:ext uri="{BB962C8B-B14F-4D97-AF65-F5344CB8AC3E}">
        <p14:creationId xmlns:p14="http://schemas.microsoft.com/office/powerpoint/2010/main" val="152219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9F6CC2-A429-958B-8B77-CEE4D9D80B09}"/>
              </a:ext>
            </a:extLst>
          </p:cNvPr>
          <p:cNvSpPr txBox="1"/>
          <p:nvPr/>
        </p:nvSpPr>
        <p:spPr>
          <a:xfrm>
            <a:off x="6927925" y="1459122"/>
            <a:ext cx="4784974" cy="2769989"/>
          </a:xfrm>
          <a:prstGeom prst="rect">
            <a:avLst/>
          </a:prstGeom>
          <a:noFill/>
        </p:spPr>
        <p:txBody>
          <a:bodyPr wrap="square" rtlCol="0">
            <a:spAutoFit/>
          </a:bodyPr>
          <a:lstStyle/>
          <a:p>
            <a:pPr algn="ctr"/>
            <a:r>
              <a:rPr lang="en-US" sz="3400" b="1" kern="100" dirty="0">
                <a:effectLst/>
                <a:ea typeface="Aptos" panose="020B0004020202020204" pitchFamily="34" charset="0"/>
                <a:cs typeface="Times New Roman" panose="02020603050405020304" pitchFamily="18" charset="0"/>
              </a:rPr>
              <a:t>Does energy consumption equate to higher CO2 emissions? </a:t>
            </a:r>
          </a:p>
          <a:p>
            <a:pPr algn="ctr"/>
            <a:endParaRPr lang="en-US" sz="1800" kern="100" dirty="0">
              <a:effectLst/>
              <a:latin typeface="Times New Roman" panose="02020603050405020304" pitchFamily="18" charset="0"/>
              <a:ea typeface="Aptos" panose="020B0004020202020204" pitchFamily="34" charset="0"/>
            </a:endParaRPr>
          </a:p>
          <a:p>
            <a:pPr algn="ctr"/>
            <a:r>
              <a:rPr lang="en-US" sz="1800" kern="100" dirty="0">
                <a:effectLst/>
                <a:ea typeface="Aptos" panose="020B0004020202020204" pitchFamily="34" charset="0"/>
                <a:cs typeface="Times New Roman" panose="02020603050405020304" pitchFamily="18" charset="0"/>
              </a:rPr>
              <a:t>Countries tha</a:t>
            </a:r>
            <a:r>
              <a:rPr lang="en-US" kern="100" dirty="0">
                <a:ea typeface="Aptos" panose="020B0004020202020204" pitchFamily="34" charset="0"/>
                <a:cs typeface="Times New Roman" panose="02020603050405020304" pitchFamily="18" charset="0"/>
              </a:rPr>
              <a:t>t have a high energy consumption rate tend to produce more </a:t>
            </a:r>
            <a:r>
              <a:rPr lang="en-US" sz="1800" kern="100" dirty="0">
                <a:effectLst/>
                <a:ea typeface="Aptos" panose="020B0004020202020204" pitchFamily="34" charset="0"/>
                <a:cs typeface="Times New Roman" panose="02020603050405020304" pitchFamily="18" charset="0"/>
              </a:rPr>
              <a:t>CO2 emissions.</a:t>
            </a:r>
            <a:endParaRPr lang="en-US" dirty="0">
              <a:cs typeface="Times New Roman" panose="02020603050405020304" pitchFamily="18" charset="0"/>
            </a:endParaRPr>
          </a:p>
        </p:txBody>
      </p:sp>
      <p:pic>
        <p:nvPicPr>
          <p:cNvPr id="4" name="Picture 3" descr="One glowing light bulb among other light bulbs">
            <a:extLst>
              <a:ext uri="{FF2B5EF4-FFF2-40B4-BE49-F238E27FC236}">
                <a16:creationId xmlns:a16="http://schemas.microsoft.com/office/drawing/2014/main" id="{9A340391-9EC4-DB12-784E-7B11E9EA0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9122"/>
            <a:ext cx="6456257" cy="3939755"/>
          </a:xfrm>
          <a:prstGeom prst="rect">
            <a:avLst/>
          </a:prstGeom>
        </p:spPr>
      </p:pic>
    </p:spTree>
    <p:extLst>
      <p:ext uri="{BB962C8B-B14F-4D97-AF65-F5344CB8AC3E}">
        <p14:creationId xmlns:p14="http://schemas.microsoft.com/office/powerpoint/2010/main" val="3886035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http://www.thomas-vogel.de/istock/iss_glowing_earth.png">
            <a:extLst>
              <a:ext uri="{FF2B5EF4-FFF2-40B4-BE49-F238E27FC236}">
                <a16:creationId xmlns:a16="http://schemas.microsoft.com/office/drawing/2014/main" id="{D87441FD-DD46-9D51-0DC4-B2D14D20008D}"/>
              </a:ext>
            </a:extLst>
          </p:cNvPr>
          <p:cNvPicPr>
            <a:picLocks noChangeAspect="1"/>
          </p:cNvPicPr>
          <p:nvPr/>
        </p:nvPicPr>
        <p:blipFill>
          <a:blip r:embed="rId2"/>
          <a:srcRect l="21197" r="23737" b="2"/>
          <a:stretch/>
        </p:blipFill>
        <p:spPr>
          <a:xfrm>
            <a:off x="0" y="359362"/>
            <a:ext cx="6096000" cy="6115731"/>
          </a:xfrm>
          <a:prstGeom prst="rect">
            <a:avLst/>
          </a:prstGeom>
        </p:spPr>
      </p:pic>
      <p:sp>
        <p:nvSpPr>
          <p:cNvPr id="3" name="TextBox 2">
            <a:extLst>
              <a:ext uri="{FF2B5EF4-FFF2-40B4-BE49-F238E27FC236}">
                <a16:creationId xmlns:a16="http://schemas.microsoft.com/office/drawing/2014/main" id="{A0F04CC4-84BE-8C9E-36D9-36AF924B007C}"/>
              </a:ext>
            </a:extLst>
          </p:cNvPr>
          <p:cNvSpPr txBox="1"/>
          <p:nvPr/>
        </p:nvSpPr>
        <p:spPr>
          <a:xfrm>
            <a:off x="6096000" y="61909"/>
            <a:ext cx="6095999" cy="5911362"/>
          </a:xfrm>
          <a:prstGeom prst="rect">
            <a:avLst/>
          </a:prstGeom>
          <a:noFill/>
        </p:spPr>
        <p:txBody>
          <a:bodyPr wrap="square" rtlCol="0">
            <a:spAutoFit/>
          </a:bodyPr>
          <a:lstStyle/>
          <a:p>
            <a:pPr algn="ctr"/>
            <a:r>
              <a:rPr lang="en-US" sz="3400" b="1" dirty="0"/>
              <a:t>Summary</a:t>
            </a:r>
          </a:p>
          <a:p>
            <a:pPr algn="ctr"/>
            <a:endParaRPr lang="en-US" b="1" dirty="0"/>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Between 2000-2022, the average person from these eight countries emitted 1.8 metric tons of CO2, contributing to a total of 5,913,101 metric tons of CO2.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Brazil (overall) and The United States (on average) seem to be the major contributors of CO2 emissions.</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South Africa seems to contribute the least amount of CO2 emissions (overall and on average).</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Miscellaneous CO2 emissions is the sector that contributes the most CO2 emissions (overall and on average).</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Domestic CO2 emissions have contributed the least amount of CO2 emissions (overall and on average).</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 Manufacturing (overall) and Construction (on average) industries contribute the most CO2 emissions.</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 Mining industry contributes the least amount of CO2 emissions (overall and on average).</a:t>
            </a:r>
          </a:p>
          <a:p>
            <a:r>
              <a:rPr lang="en-US" dirty="0"/>
              <a:t> </a:t>
            </a:r>
          </a:p>
        </p:txBody>
      </p:sp>
    </p:spTree>
    <p:extLst>
      <p:ext uri="{BB962C8B-B14F-4D97-AF65-F5344CB8AC3E}">
        <p14:creationId xmlns:p14="http://schemas.microsoft.com/office/powerpoint/2010/main" val="21129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4EDCE0E-D1A3-3DC7-75A5-D1132B3DC4E6}"/>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1"/>
            <a:ext cx="2404872" cy="1261872"/>
          </a:xfrm>
          <a:prstGeom prst="rect">
            <a:avLst/>
          </a:prstGeom>
        </p:spPr>
      </p:pic>
      <p:pic>
        <p:nvPicPr>
          <p:cNvPr id="21" name="Picture 20">
            <a:extLst>
              <a:ext uri="{FF2B5EF4-FFF2-40B4-BE49-F238E27FC236}">
                <a16:creationId xmlns:a16="http://schemas.microsoft.com/office/drawing/2014/main" id="{3FB8210D-7FF3-E30D-54CE-4EFF9C0F23C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0" y="1870130"/>
            <a:ext cx="2404872" cy="1261872"/>
          </a:xfrm>
          <a:prstGeom prst="rect">
            <a:avLst/>
          </a:prstGeom>
        </p:spPr>
      </p:pic>
      <p:pic>
        <p:nvPicPr>
          <p:cNvPr id="23" name="Picture 22">
            <a:extLst>
              <a:ext uri="{FF2B5EF4-FFF2-40B4-BE49-F238E27FC236}">
                <a16:creationId xmlns:a16="http://schemas.microsoft.com/office/drawing/2014/main" id="{29D198D1-DC0E-13B5-DAB0-89066F59861C}"/>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 y="3772162"/>
            <a:ext cx="2404872" cy="1261872"/>
          </a:xfrm>
          <a:prstGeom prst="rect">
            <a:avLst/>
          </a:prstGeom>
        </p:spPr>
      </p:pic>
      <p:pic>
        <p:nvPicPr>
          <p:cNvPr id="25" name="Picture 24">
            <a:extLst>
              <a:ext uri="{FF2B5EF4-FFF2-40B4-BE49-F238E27FC236}">
                <a16:creationId xmlns:a16="http://schemas.microsoft.com/office/drawing/2014/main" id="{CAB59587-39CC-83A2-ACD4-6CD9E071351E}"/>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0" y="5593054"/>
            <a:ext cx="2404872" cy="1264946"/>
          </a:xfrm>
          <a:prstGeom prst="rect">
            <a:avLst/>
          </a:prstGeom>
        </p:spPr>
      </p:pic>
      <p:pic>
        <p:nvPicPr>
          <p:cNvPr id="27" name="Picture 26">
            <a:extLst>
              <a:ext uri="{FF2B5EF4-FFF2-40B4-BE49-F238E27FC236}">
                <a16:creationId xmlns:a16="http://schemas.microsoft.com/office/drawing/2014/main" id="{0064FCA4-1333-BE0A-FB1C-3532EE3A7F77}"/>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356526" y="5593054"/>
            <a:ext cx="2404872" cy="1261872"/>
          </a:xfrm>
          <a:prstGeom prst="rect">
            <a:avLst/>
          </a:prstGeom>
        </p:spPr>
      </p:pic>
      <p:pic>
        <p:nvPicPr>
          <p:cNvPr id="29" name="Picture 28">
            <a:extLst>
              <a:ext uri="{FF2B5EF4-FFF2-40B4-BE49-F238E27FC236}">
                <a16:creationId xmlns:a16="http://schemas.microsoft.com/office/drawing/2014/main" id="{6030FB1D-11E5-08DC-3BE3-AEBBCD753D73}"/>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3356526" y="-1"/>
            <a:ext cx="2404872" cy="1261872"/>
          </a:xfrm>
          <a:prstGeom prst="rect">
            <a:avLst/>
          </a:prstGeom>
        </p:spPr>
      </p:pic>
      <p:pic>
        <p:nvPicPr>
          <p:cNvPr id="31" name="Picture 30">
            <a:extLst>
              <a:ext uri="{FF2B5EF4-FFF2-40B4-BE49-F238E27FC236}">
                <a16:creationId xmlns:a16="http://schemas.microsoft.com/office/drawing/2014/main" id="{8E3A1506-C7AC-00F9-106F-D7D262F11B12}"/>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356526" y="1870130"/>
            <a:ext cx="2404872" cy="1261872"/>
          </a:xfrm>
          <a:prstGeom prst="rect">
            <a:avLst/>
          </a:prstGeom>
        </p:spPr>
      </p:pic>
      <p:pic>
        <p:nvPicPr>
          <p:cNvPr id="33" name="Picture 32" descr="A flag with stars and stripes&#10;&#10;Description automatically generated">
            <a:extLst>
              <a:ext uri="{FF2B5EF4-FFF2-40B4-BE49-F238E27FC236}">
                <a16:creationId xmlns:a16="http://schemas.microsoft.com/office/drawing/2014/main" id="{3CE4FB3E-8FE3-59ED-7BE5-CAE9BB55AF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6526" y="3772162"/>
            <a:ext cx="2406888" cy="1264946"/>
          </a:xfrm>
          <a:prstGeom prst="rect">
            <a:avLst/>
          </a:prstGeom>
        </p:spPr>
      </p:pic>
      <p:sp>
        <p:nvSpPr>
          <p:cNvPr id="34" name="TextBox 33">
            <a:extLst>
              <a:ext uri="{FF2B5EF4-FFF2-40B4-BE49-F238E27FC236}">
                <a16:creationId xmlns:a16="http://schemas.microsoft.com/office/drawing/2014/main" id="{4F46F931-7459-EE41-55A4-C7515BF18093}"/>
              </a:ext>
            </a:extLst>
          </p:cNvPr>
          <p:cNvSpPr txBox="1"/>
          <p:nvPr/>
        </p:nvSpPr>
        <p:spPr>
          <a:xfrm>
            <a:off x="6605476" y="0"/>
            <a:ext cx="4819426" cy="5909310"/>
          </a:xfrm>
          <a:prstGeom prst="rect">
            <a:avLst/>
          </a:prstGeom>
          <a:noFill/>
        </p:spPr>
        <p:txBody>
          <a:bodyPr wrap="square" rtlCol="0">
            <a:spAutoFit/>
          </a:bodyPr>
          <a:lstStyle/>
          <a:p>
            <a:pPr algn="ctr"/>
            <a:r>
              <a:rPr lang="en-US" sz="3600" b="1" dirty="0"/>
              <a:t>Presentation Overview</a:t>
            </a:r>
          </a:p>
          <a:p>
            <a:pPr algn="ctr"/>
            <a:endParaRPr lang="en-US" b="1" dirty="0"/>
          </a:p>
          <a:p>
            <a:pPr algn="ctr"/>
            <a:r>
              <a:rPr lang="en-US" dirty="0"/>
              <a:t>This is an exploratory analysis of eight countries (Australia, Brazil, Canada, China, India, South Africa, United States of America, and Germany) regarding CO2 emissions spanning from the years 2000-2022.</a:t>
            </a:r>
          </a:p>
          <a:p>
            <a:pPr algn="ctr"/>
            <a:endParaRPr lang="en-US" dirty="0"/>
          </a:p>
          <a:p>
            <a:pPr algn="ctr"/>
            <a:r>
              <a:rPr lang="en-US" dirty="0"/>
              <a:t>We will be looking at the amount of CO2 emissions emitted by the people living in these countries as well as CO2 emissions emitted by specific sectors and industries.</a:t>
            </a:r>
          </a:p>
          <a:p>
            <a:pPr algn="ctr"/>
            <a:endParaRPr lang="en-US" dirty="0"/>
          </a:p>
          <a:p>
            <a:pPr algn="ctr"/>
            <a:r>
              <a:rPr lang="en-US" dirty="0"/>
              <a:t>Furthermore, we will explore possible correlations between CO2 emissions and sectoral GDP, urbanization, industrial growth, transportation growth, energy consumption, and renewable energy usage.</a:t>
            </a:r>
          </a:p>
        </p:txBody>
      </p:sp>
    </p:spTree>
    <p:extLst>
      <p:ext uri="{BB962C8B-B14F-4D97-AF65-F5344CB8AC3E}">
        <p14:creationId xmlns:p14="http://schemas.microsoft.com/office/powerpoint/2010/main" val="354062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C3FEE-37AC-2BDA-4F50-F5F69B78E38A}"/>
            </a:ext>
          </a:extLst>
        </p:cNvPr>
        <p:cNvGrpSpPr/>
        <p:nvPr/>
      </p:nvGrpSpPr>
      <p:grpSpPr>
        <a:xfrm>
          <a:off x="0" y="0"/>
          <a:ext cx="0" cy="0"/>
          <a:chOff x="0" y="0"/>
          <a:chExt cx="0" cy="0"/>
        </a:xfrm>
      </p:grpSpPr>
      <p:pic>
        <p:nvPicPr>
          <p:cNvPr id="2" name="Content Placeholder 4" descr="http://www.thomas-vogel.de/istock/iss_glowing_earth.png">
            <a:extLst>
              <a:ext uri="{FF2B5EF4-FFF2-40B4-BE49-F238E27FC236}">
                <a16:creationId xmlns:a16="http://schemas.microsoft.com/office/drawing/2014/main" id="{249FA3FD-267B-FCDE-8220-1EFD92F8D3E3}"/>
              </a:ext>
            </a:extLst>
          </p:cNvPr>
          <p:cNvPicPr>
            <a:picLocks noChangeAspect="1"/>
          </p:cNvPicPr>
          <p:nvPr/>
        </p:nvPicPr>
        <p:blipFill>
          <a:blip r:embed="rId2"/>
          <a:srcRect l="21197" r="23737" b="2"/>
          <a:stretch/>
        </p:blipFill>
        <p:spPr>
          <a:xfrm>
            <a:off x="0" y="359362"/>
            <a:ext cx="6096000" cy="6115731"/>
          </a:xfrm>
          <a:prstGeom prst="rect">
            <a:avLst/>
          </a:prstGeom>
        </p:spPr>
      </p:pic>
      <p:sp>
        <p:nvSpPr>
          <p:cNvPr id="3" name="TextBox 2">
            <a:extLst>
              <a:ext uri="{FF2B5EF4-FFF2-40B4-BE49-F238E27FC236}">
                <a16:creationId xmlns:a16="http://schemas.microsoft.com/office/drawing/2014/main" id="{29FC6832-8BA6-207C-5BE4-09C84FF0A9DC}"/>
              </a:ext>
            </a:extLst>
          </p:cNvPr>
          <p:cNvSpPr txBox="1"/>
          <p:nvPr/>
        </p:nvSpPr>
        <p:spPr>
          <a:xfrm>
            <a:off x="6096000" y="0"/>
            <a:ext cx="6095999" cy="7096815"/>
          </a:xfrm>
          <a:prstGeom prst="rect">
            <a:avLst/>
          </a:prstGeom>
          <a:noFill/>
        </p:spPr>
        <p:txBody>
          <a:bodyPr wrap="square" rtlCol="0">
            <a:spAutoFit/>
          </a:bodyPr>
          <a:lstStyle/>
          <a:p>
            <a:pPr algn="ctr"/>
            <a:r>
              <a:rPr lang="en-US" sz="3400" b="1" dirty="0"/>
              <a:t>Summary (continued)</a:t>
            </a:r>
          </a:p>
          <a:p>
            <a:pPr algn="ctr"/>
            <a:endParaRPr lang="en-US" b="1" dirty="0"/>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does not seem to be a trend when it comes to CO2 emissions over the years as the numbers tend to fluctuate in this regard.</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is a downward trend when it comes to the amount of CO2 emissions a country has and the average sectoral GDP.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seems to be a slight negative correlation between the amount of CO2 emissions a country produces and their average Industrial Growth Percentage.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is an upward trend when it comes to the amount of CO2 emissions a country produces and a country’s average Transport Growth Percentage.</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is a negative correlation between the amount of CO2 emissions a country has produced and their average Urbanization Percentage.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There is an upward trend when it comes to the amount of CO2 emissions a country produces and a country’s average Renewable Energy Percentage.</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Overall, we can assume that more CO2 emissions are a result of more Energy Consumption.</a:t>
            </a:r>
          </a:p>
          <a:p>
            <a:r>
              <a:rPr lang="en-US" dirty="0"/>
              <a:t> </a:t>
            </a:r>
          </a:p>
        </p:txBody>
      </p:sp>
    </p:spTree>
    <p:extLst>
      <p:ext uri="{BB962C8B-B14F-4D97-AF65-F5344CB8AC3E}">
        <p14:creationId xmlns:p14="http://schemas.microsoft.com/office/powerpoint/2010/main" val="1537753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14EBD-C2B2-E00F-8588-0D8F2F8447F6}"/>
              </a:ext>
            </a:extLst>
          </p:cNvPr>
          <p:cNvSpPr txBox="1"/>
          <p:nvPr/>
        </p:nvSpPr>
        <p:spPr>
          <a:xfrm>
            <a:off x="6895652" y="268940"/>
            <a:ext cx="4873214" cy="6453946"/>
          </a:xfrm>
          <a:prstGeom prst="rect">
            <a:avLst/>
          </a:prstGeom>
          <a:noFill/>
        </p:spPr>
        <p:txBody>
          <a:bodyPr wrap="square" rtlCol="0">
            <a:spAutoFit/>
          </a:bodyPr>
          <a:lstStyle/>
          <a:p>
            <a:pPr algn="ctr"/>
            <a:r>
              <a:rPr lang="en-US" sz="3400" b="1" dirty="0"/>
              <a:t>Further Analysis</a:t>
            </a:r>
          </a:p>
          <a:p>
            <a:pPr algn="ctr"/>
            <a:endParaRPr lang="en-US" b="1" dirty="0"/>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I would like to get more data from previous years to do an overall assessment of CO2 emissions.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I would like to get detailed information about what other sectors make up the Miscellaneous CO2 emissions attribute. I feel like we can get even more granularity as to what sectors are causing high levels of CO2 emissions.</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I would also like to have some type of climate temperature measurements for each country to compare the CO2 emissions. </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I would like to have some natural disaster data to compare CO2 emissions.</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I would like to have every country’s CO2 emissions information.</a:t>
            </a:r>
          </a:p>
          <a:p>
            <a:pPr marL="285750" marR="0" indent="-285750">
              <a:lnSpc>
                <a:spcPct val="107000"/>
              </a:lnSpc>
              <a:buFont typeface="Arial" panose="020B0604020202020204" pitchFamily="34" charset="0"/>
              <a:buChar char="•"/>
            </a:pPr>
            <a:r>
              <a:rPr lang="en-US" sz="1800" kern="100" dirty="0">
                <a:effectLst/>
                <a:ea typeface="Aptos" panose="020B0004020202020204" pitchFamily="34" charset="0"/>
                <a:cs typeface="Times New Roman" panose="02020603050405020304" pitchFamily="18" charset="0"/>
              </a:rPr>
              <a:t>More data on deforestation to see the influence of CO2 emissions.</a:t>
            </a:r>
          </a:p>
          <a:p>
            <a:endParaRPr lang="en-US" dirty="0"/>
          </a:p>
        </p:txBody>
      </p:sp>
      <p:pic>
        <p:nvPicPr>
          <p:cNvPr id="4" name="Picture 3" descr="Human eye seen through transparent digital chart">
            <a:extLst>
              <a:ext uri="{FF2B5EF4-FFF2-40B4-BE49-F238E27FC236}">
                <a16:creationId xmlns:a16="http://schemas.microsoft.com/office/drawing/2014/main" id="{947D1C23-EE3E-F115-321F-70C26CB2C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750"/>
            <a:ext cx="6535744" cy="4394499"/>
          </a:xfrm>
          <a:prstGeom prst="rect">
            <a:avLst/>
          </a:prstGeom>
        </p:spPr>
      </p:pic>
    </p:spTree>
    <p:extLst>
      <p:ext uri="{BB962C8B-B14F-4D97-AF65-F5344CB8AC3E}">
        <p14:creationId xmlns:p14="http://schemas.microsoft.com/office/powerpoint/2010/main" val="249704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Content Placeholder 4" descr="A conceptual composite design of CO2 merged with sky and cloud on a white background">
            <a:extLst>
              <a:ext uri="{FF2B5EF4-FFF2-40B4-BE49-F238E27FC236}">
                <a16:creationId xmlns:a16="http://schemas.microsoft.com/office/drawing/2014/main" id="{14D6257D-897C-995B-A03F-F16582AAC88F}"/>
              </a:ext>
            </a:extLst>
          </p:cNvPr>
          <p:cNvPicPr>
            <a:picLocks noChangeAspect="1"/>
          </p:cNvPicPr>
          <p:nvPr/>
        </p:nvPicPr>
        <p:blipFill>
          <a:blip r:embed="rId2"/>
          <a:srcRect t="4517" b="11229"/>
          <a:stretch/>
        </p:blipFill>
        <p:spPr>
          <a:xfrm>
            <a:off x="0" y="1672814"/>
            <a:ext cx="6245372" cy="3512371"/>
          </a:xfrm>
          <a:prstGeom prst="rect">
            <a:avLst/>
          </a:prstGeom>
        </p:spPr>
      </p:pic>
      <p:sp>
        <p:nvSpPr>
          <p:cNvPr id="3" name="TextBox 2">
            <a:extLst>
              <a:ext uri="{FF2B5EF4-FFF2-40B4-BE49-F238E27FC236}">
                <a16:creationId xmlns:a16="http://schemas.microsoft.com/office/drawing/2014/main" id="{44F06D29-46FF-C135-A9E3-B6EAC66F5CB4}"/>
              </a:ext>
            </a:extLst>
          </p:cNvPr>
          <p:cNvSpPr txBox="1"/>
          <p:nvPr/>
        </p:nvSpPr>
        <p:spPr>
          <a:xfrm>
            <a:off x="6519135" y="0"/>
            <a:ext cx="5174428" cy="606320"/>
          </a:xfrm>
          <a:prstGeom prst="rect">
            <a:avLst/>
          </a:prstGeom>
          <a:noFill/>
        </p:spPr>
        <p:txBody>
          <a:bodyPr wrap="square" rtlCol="0">
            <a:spAutoFit/>
          </a:bodyPr>
          <a:lstStyle/>
          <a:p>
            <a:pPr marL="0" lvl="1" indent="0">
              <a:lnSpc>
                <a:spcPct val="110000"/>
              </a:lnSpc>
              <a:buNone/>
            </a:pPr>
            <a:endParaRPr lang="en-US" sz="1400" dirty="0"/>
          </a:p>
          <a:p>
            <a:endParaRPr lang="en-US" dirty="0"/>
          </a:p>
        </p:txBody>
      </p:sp>
      <p:sp>
        <p:nvSpPr>
          <p:cNvPr id="4" name="TextBox 3">
            <a:extLst>
              <a:ext uri="{FF2B5EF4-FFF2-40B4-BE49-F238E27FC236}">
                <a16:creationId xmlns:a16="http://schemas.microsoft.com/office/drawing/2014/main" id="{1B72328A-C2CD-15C3-FBAE-CCA888DD1EB0}"/>
              </a:ext>
            </a:extLst>
          </p:cNvPr>
          <p:cNvSpPr txBox="1"/>
          <p:nvPr/>
        </p:nvSpPr>
        <p:spPr>
          <a:xfrm>
            <a:off x="7229139" y="362935"/>
            <a:ext cx="4464424" cy="6132128"/>
          </a:xfrm>
          <a:prstGeom prst="rect">
            <a:avLst/>
          </a:prstGeom>
          <a:noFill/>
        </p:spPr>
        <p:txBody>
          <a:bodyPr wrap="square" rtlCol="0">
            <a:spAutoFit/>
          </a:bodyPr>
          <a:lstStyle/>
          <a:p>
            <a:pPr marL="0" marR="0" algn="ctr">
              <a:lnSpc>
                <a:spcPct val="107000"/>
              </a:lnSpc>
            </a:pPr>
            <a:r>
              <a:rPr lang="en-US" sz="3600" b="1" kern="100" dirty="0">
                <a:ea typeface="Aptos" panose="020B0004020202020204" pitchFamily="34" charset="0"/>
                <a:cs typeface="Times New Roman" panose="02020603050405020304" pitchFamily="18" charset="0"/>
              </a:rPr>
              <a:t>CO2 Background</a:t>
            </a:r>
            <a:endParaRPr lang="en-US" sz="3600" b="1" kern="100" dirty="0">
              <a:effectLst/>
              <a:ea typeface="Aptos" panose="020B0004020202020204" pitchFamily="34" charset="0"/>
              <a:cs typeface="Times New Roman" panose="02020603050405020304" pitchFamily="18" charset="0"/>
            </a:endParaRPr>
          </a:p>
          <a:p>
            <a:pPr marL="0" marR="0">
              <a:lnSpc>
                <a:spcPct val="107000"/>
              </a:lnSpc>
            </a:pPr>
            <a:endParaRPr lang="en-US" b="1" kern="100" dirty="0">
              <a:ea typeface="Aptos" panose="020B0004020202020204" pitchFamily="34" charset="0"/>
              <a:cs typeface="Times New Roman" panose="02020603050405020304" pitchFamily="18" charset="0"/>
            </a:endParaRPr>
          </a:p>
          <a:p>
            <a:pPr marL="0" marR="0" algn="ctr">
              <a:lnSpc>
                <a:spcPct val="107000"/>
              </a:lnSpc>
            </a:pPr>
            <a:r>
              <a:rPr lang="en-US" b="1" kern="100" dirty="0">
                <a:effectLst/>
                <a:ea typeface="Aptos" panose="020B0004020202020204" pitchFamily="34" charset="0"/>
                <a:cs typeface="Times New Roman" panose="02020603050405020304" pitchFamily="18" charset="0"/>
              </a:rPr>
              <a:t>What are CO2 Emissions?</a:t>
            </a:r>
          </a:p>
          <a:p>
            <a:pPr marL="0" marR="0" algn="ctr">
              <a:lnSpc>
                <a:spcPct val="107000"/>
              </a:lnSpc>
            </a:pPr>
            <a:r>
              <a:rPr lang="en-US" sz="1400" kern="100" dirty="0">
                <a:effectLst/>
                <a:ea typeface="Aptos" panose="020B0004020202020204" pitchFamily="34" charset="0"/>
                <a:cs typeface="Times New Roman" panose="02020603050405020304" pitchFamily="18" charset="0"/>
              </a:rPr>
              <a:t>CO2 emissions are the release of carbon dioxide from human activities such as transportation, industry, and energy production, released into the atmosphere, contributing significantly to global warming and climate change.</a:t>
            </a:r>
          </a:p>
          <a:p>
            <a:pPr marL="0" marR="0" algn="ctr">
              <a:lnSpc>
                <a:spcPct val="107000"/>
              </a:lnSpc>
            </a:pPr>
            <a:r>
              <a:rPr lang="en-US" sz="1400" kern="100" dirty="0">
                <a:effectLst/>
                <a:ea typeface="Aptos" panose="020B0004020202020204" pitchFamily="34" charset="0"/>
                <a:cs typeface="Times New Roman" panose="02020603050405020304" pitchFamily="18" charset="0"/>
              </a:rPr>
              <a:t> </a:t>
            </a:r>
          </a:p>
          <a:p>
            <a:pPr marL="0" marR="0" algn="ctr">
              <a:lnSpc>
                <a:spcPct val="107000"/>
              </a:lnSpc>
            </a:pPr>
            <a:r>
              <a:rPr lang="en-US" b="1" kern="100" dirty="0">
                <a:effectLst/>
                <a:ea typeface="Aptos" panose="020B0004020202020204" pitchFamily="34" charset="0"/>
                <a:cs typeface="Times New Roman" panose="02020603050405020304" pitchFamily="18" charset="0"/>
              </a:rPr>
              <a:t>What are the primary sources of CO2 emissions?</a:t>
            </a:r>
          </a:p>
          <a:p>
            <a:pPr marL="0" marR="0" algn="ctr">
              <a:lnSpc>
                <a:spcPct val="107000"/>
              </a:lnSpc>
            </a:pPr>
            <a:r>
              <a:rPr lang="en-US" sz="1400" kern="100" dirty="0">
                <a:effectLst/>
                <a:ea typeface="Aptos" panose="020B0004020202020204" pitchFamily="34" charset="0"/>
                <a:cs typeface="Times New Roman" panose="02020603050405020304" pitchFamily="18" charset="0"/>
              </a:rPr>
              <a:t>CO2 emissions primarily arise from burning fossil fuels like coal, oil, and natural gas for energy.</a:t>
            </a:r>
          </a:p>
          <a:p>
            <a:pPr marL="0" marR="0" algn="ctr">
              <a:lnSpc>
                <a:spcPct val="107000"/>
              </a:lnSpc>
            </a:pPr>
            <a:r>
              <a:rPr lang="en-US" sz="1400" kern="100" dirty="0">
                <a:effectLst/>
                <a:ea typeface="Aptos" panose="020B0004020202020204" pitchFamily="34" charset="0"/>
                <a:cs typeface="Times New Roman" panose="02020603050405020304" pitchFamily="18" charset="0"/>
              </a:rPr>
              <a:t> </a:t>
            </a:r>
          </a:p>
          <a:p>
            <a:pPr marL="0" marR="0" algn="ctr">
              <a:lnSpc>
                <a:spcPct val="107000"/>
              </a:lnSpc>
            </a:pPr>
            <a:r>
              <a:rPr lang="en-US" b="1" kern="100" dirty="0">
                <a:effectLst/>
                <a:ea typeface="Aptos" panose="020B0004020202020204" pitchFamily="34" charset="0"/>
                <a:cs typeface="Times New Roman" panose="02020603050405020304" pitchFamily="18" charset="0"/>
              </a:rPr>
              <a:t>Why is this significant?</a:t>
            </a:r>
          </a:p>
          <a:p>
            <a:pPr marL="0" marR="0" algn="ctr">
              <a:lnSpc>
                <a:spcPct val="107000"/>
              </a:lnSpc>
            </a:pPr>
            <a:r>
              <a:rPr lang="en-US" sz="1400" kern="100" dirty="0">
                <a:effectLst/>
                <a:ea typeface="Aptos" panose="020B0004020202020204" pitchFamily="34" charset="0"/>
                <a:cs typeface="Times New Roman" panose="02020603050405020304" pitchFamily="18" charset="0"/>
              </a:rPr>
              <a:t>CO2 emissions have detrimental impacts on climate change, leading to extreme weather events, rising sea levels, and ecological disruptions. Understanding CO2 emissions is vital for addressing climate change, which affects ecosystems and human health worldwide. Monitoring CO2 emissions is crucial for environmental protection and addressing climate change challenges.</a:t>
            </a:r>
          </a:p>
          <a:p>
            <a:endParaRPr lang="en-US" dirty="0"/>
          </a:p>
        </p:txBody>
      </p:sp>
    </p:spTree>
    <p:extLst>
      <p:ext uri="{BB962C8B-B14F-4D97-AF65-F5344CB8AC3E}">
        <p14:creationId xmlns:p14="http://schemas.microsoft.com/office/powerpoint/2010/main" val="174251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806598-F7F6-FD71-109F-299CB215536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578D331-3527-E085-6BF5-D4E84E3B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6B676026-03CF-9EFB-E4AB-57C9D30016D8}"/>
              </a:ext>
            </a:extLst>
          </p:cNvPr>
          <p:cNvSpPr txBox="1"/>
          <p:nvPr/>
        </p:nvSpPr>
        <p:spPr>
          <a:xfrm>
            <a:off x="6411558" y="0"/>
            <a:ext cx="5174428" cy="606320"/>
          </a:xfrm>
          <a:prstGeom prst="rect">
            <a:avLst/>
          </a:prstGeom>
          <a:noFill/>
        </p:spPr>
        <p:txBody>
          <a:bodyPr wrap="square" rtlCol="0">
            <a:spAutoFit/>
          </a:bodyPr>
          <a:lstStyle/>
          <a:p>
            <a:pPr marL="0" lvl="1" indent="0">
              <a:lnSpc>
                <a:spcPct val="110000"/>
              </a:lnSpc>
              <a:buNone/>
            </a:pPr>
            <a:endParaRPr lang="en-US" sz="1400" dirty="0"/>
          </a:p>
          <a:p>
            <a:endParaRPr lang="en-US" dirty="0"/>
          </a:p>
        </p:txBody>
      </p:sp>
      <p:sp>
        <p:nvSpPr>
          <p:cNvPr id="4" name="TextBox 3">
            <a:extLst>
              <a:ext uri="{FF2B5EF4-FFF2-40B4-BE49-F238E27FC236}">
                <a16:creationId xmlns:a16="http://schemas.microsoft.com/office/drawing/2014/main" id="{179C4F85-5934-A64C-E271-0B0085D06C10}"/>
              </a:ext>
            </a:extLst>
          </p:cNvPr>
          <p:cNvSpPr txBox="1"/>
          <p:nvPr/>
        </p:nvSpPr>
        <p:spPr>
          <a:xfrm>
            <a:off x="6911026" y="216962"/>
            <a:ext cx="4464424" cy="6176691"/>
          </a:xfrm>
          <a:prstGeom prst="rect">
            <a:avLst/>
          </a:prstGeom>
          <a:noFill/>
        </p:spPr>
        <p:txBody>
          <a:bodyPr wrap="square" rtlCol="0">
            <a:spAutoFit/>
          </a:bodyPr>
          <a:lstStyle/>
          <a:p>
            <a:pPr marL="0" marR="0" algn="ctr">
              <a:lnSpc>
                <a:spcPct val="107000"/>
              </a:lnSpc>
            </a:pPr>
            <a:r>
              <a:rPr lang="en-US" sz="3600" b="1" kern="100" dirty="0">
                <a:ea typeface="Aptos" panose="020B0004020202020204" pitchFamily="34" charset="0"/>
                <a:cs typeface="Times New Roman" panose="02020603050405020304" pitchFamily="18" charset="0"/>
              </a:rPr>
              <a:t>Sector/Industry Background</a:t>
            </a:r>
            <a:endParaRPr lang="en-US" sz="3600" b="1" kern="100" dirty="0">
              <a:effectLst/>
              <a:ea typeface="Aptos" panose="020B0004020202020204" pitchFamily="34" charset="0"/>
              <a:cs typeface="Times New Roman" panose="02020603050405020304" pitchFamily="18" charset="0"/>
            </a:endParaRPr>
          </a:p>
          <a:p>
            <a:pPr marL="0" marR="0">
              <a:lnSpc>
                <a:spcPct val="107000"/>
              </a:lnSpc>
            </a:pPr>
            <a:endParaRPr lang="en-US" b="1" kern="100" dirty="0">
              <a:ea typeface="Aptos" panose="020B0004020202020204" pitchFamily="34" charset="0"/>
              <a:cs typeface="Times New Roman" panose="02020603050405020304" pitchFamily="18" charset="0"/>
            </a:endParaRPr>
          </a:p>
          <a:p>
            <a:pPr marL="0" marR="0">
              <a:lnSpc>
                <a:spcPct val="107000"/>
              </a:lnSpc>
            </a:pPr>
            <a:r>
              <a:rPr lang="en-US" sz="1400" kern="100" dirty="0">
                <a:effectLst/>
                <a:ea typeface="Aptos" panose="020B0004020202020204" pitchFamily="34" charset="0"/>
                <a:cs typeface="Times New Roman" panose="02020603050405020304" pitchFamily="18" charset="0"/>
              </a:rPr>
              <a:t>The sectors we will be evaluating regarding CO2 emissions are the Automobile, Industrial, Agriculture, Domestic, and Miscellaneous sectors</a:t>
            </a:r>
            <a:r>
              <a:rPr lang="en-US" sz="1400" kern="100" dirty="0">
                <a:ea typeface="Aptos" panose="020B0004020202020204" pitchFamily="34" charset="0"/>
                <a:cs typeface="Times New Roman" panose="02020603050405020304" pitchFamily="18" charset="0"/>
              </a:rPr>
              <a:t>. The data collected is based on individually recorded instances pertaining to each of these sectors, meaning every time a CO2 emission measurement was taken at a CO2 emitting site, the event was recorded and placed into this dataset with all applicable relevant information.</a:t>
            </a:r>
            <a:endParaRPr lang="en-US" sz="1400" kern="100" dirty="0">
              <a:effectLst/>
              <a:ea typeface="Aptos" panose="020B0004020202020204" pitchFamily="34" charset="0"/>
              <a:cs typeface="Times New Roman" panose="02020603050405020304" pitchFamily="18" charset="0"/>
            </a:endParaRPr>
          </a:p>
          <a:p>
            <a:pPr marL="0" marR="0">
              <a:lnSpc>
                <a:spcPct val="107000"/>
              </a:lnSpc>
            </a:pPr>
            <a:endParaRPr lang="en-US" sz="1400" kern="100" dirty="0">
              <a:ea typeface="Aptos" panose="020B0004020202020204" pitchFamily="34" charset="0"/>
              <a:cs typeface="Times New Roman" panose="02020603050405020304" pitchFamily="18" charset="0"/>
            </a:endParaRPr>
          </a:p>
          <a:p>
            <a:pPr marL="0" marR="0">
              <a:lnSpc>
                <a:spcPct val="107000"/>
              </a:lnSpc>
            </a:pPr>
            <a:r>
              <a:rPr lang="en-US" sz="1400" kern="100" dirty="0">
                <a:effectLst/>
                <a:ea typeface="Aptos" panose="020B0004020202020204" pitchFamily="34" charset="0"/>
                <a:cs typeface="Times New Roman" panose="02020603050405020304" pitchFamily="18" charset="0"/>
              </a:rPr>
              <a:t>The Miscellaneous sector refers to a combination of uncategorized CO2 emission instances that were not applicable to the Automobile, Industrial, Agriculture, or Domestic sectors. Miscellaneous CO2 emissions include but are not limited to the following: treatment and disposal of waste, commercial activities, and public services. </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Industries within these sectors include the Construction, Energy, Manufacturing, and Mining industries.</a:t>
            </a:r>
          </a:p>
        </p:txBody>
      </p:sp>
      <p:sp>
        <p:nvSpPr>
          <p:cNvPr id="5" name="Rectangle 4" descr="Chemical factory">
            <a:extLst>
              <a:ext uri="{FF2B5EF4-FFF2-40B4-BE49-F238E27FC236}">
                <a16:creationId xmlns:a16="http://schemas.microsoft.com/office/drawing/2014/main" id="{7D0EA2AE-B195-8065-23EB-AC62627CCB1A}"/>
              </a:ext>
            </a:extLst>
          </p:cNvPr>
          <p:cNvSpPr/>
          <p:nvPr/>
        </p:nvSpPr>
        <p:spPr>
          <a:xfrm>
            <a:off x="0" y="946694"/>
            <a:ext cx="6096000" cy="4717228"/>
          </a:xfrm>
          <a:prstGeom prst="rect">
            <a:avLst/>
          </a:prstGeom>
          <a:blipFill>
            <a:blip r:embed="rId2">
              <a:extLst>
                <a:ext uri="{28A0092B-C50C-407E-A947-70E740481C1C}">
                  <a14:useLocalDpi xmlns:a14="http://schemas.microsoft.com/office/drawing/2010/main" val="0"/>
                </a:ext>
              </a:extLst>
            </a:blip>
            <a:srcRect l="17848" r="15401" b="-2"/>
            <a:stretch/>
          </a:blipFill>
        </p:spPr>
        <p:style>
          <a:lnRef idx="0">
            <a:schemeClr val="dk2">
              <a:shade val="80000"/>
              <a:hueOff val="0"/>
              <a:satOff val="0"/>
              <a:lumOff val="0"/>
              <a:alphaOff val="0"/>
            </a:schemeClr>
          </a:lnRef>
          <a:fillRef idx="3">
            <a:scrgbClr r="0" g="0" b="0"/>
          </a:fillRef>
          <a:effectRef idx="2">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Tree>
    <p:extLst>
      <p:ext uri="{BB962C8B-B14F-4D97-AF65-F5344CB8AC3E}">
        <p14:creationId xmlns:p14="http://schemas.microsoft.com/office/powerpoint/2010/main" val="13181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3A0FBA-A034-0CA1-A2BA-9723D7EFCD38}"/>
              </a:ext>
            </a:extLst>
          </p:cNvPr>
          <p:cNvSpPr txBox="1"/>
          <p:nvPr/>
        </p:nvSpPr>
        <p:spPr>
          <a:xfrm>
            <a:off x="6734288" y="379383"/>
            <a:ext cx="5066851" cy="6395662"/>
          </a:xfrm>
          <a:prstGeom prst="rect">
            <a:avLst/>
          </a:prstGeom>
          <a:noFill/>
        </p:spPr>
        <p:txBody>
          <a:bodyPr wrap="square" rtlCol="0">
            <a:spAutoFit/>
          </a:bodyPr>
          <a:lstStyle/>
          <a:p>
            <a:pPr marL="0" marR="0" algn="ctr">
              <a:lnSpc>
                <a:spcPct val="107000"/>
              </a:lnSpc>
            </a:pPr>
            <a:r>
              <a:rPr lang="en-US" sz="3600" b="1" kern="100" dirty="0">
                <a:effectLst/>
                <a:ea typeface="Aptos" panose="020B0004020202020204" pitchFamily="34" charset="0"/>
                <a:cs typeface="Times New Roman" panose="02020603050405020304" pitchFamily="18" charset="0"/>
              </a:rPr>
              <a:t>Other Categorical Background</a:t>
            </a:r>
          </a:p>
          <a:p>
            <a:pPr marL="0" marR="0">
              <a:lnSpc>
                <a:spcPct val="107000"/>
              </a:lnSpc>
            </a:pPr>
            <a:endParaRPr lang="en-US" sz="1400" kern="100" dirty="0">
              <a:effectLst/>
              <a:ea typeface="Aptos" panose="020B0004020202020204" pitchFamily="34" charset="0"/>
              <a:cs typeface="Times New Roman" panose="02020603050405020304" pitchFamily="18" charset="0"/>
            </a:endParaRPr>
          </a:p>
          <a:p>
            <a:pPr marL="0" marR="0">
              <a:lnSpc>
                <a:spcPct val="107000"/>
              </a:lnSpc>
            </a:pPr>
            <a:r>
              <a:rPr lang="en-US" sz="1400" kern="100" dirty="0">
                <a:effectLst/>
                <a:ea typeface="Aptos" panose="020B0004020202020204" pitchFamily="34" charset="0"/>
                <a:cs typeface="Times New Roman" panose="02020603050405020304" pitchFamily="18" charset="0"/>
              </a:rPr>
              <a:t>The GDP for this analysis is based on Sectoral GDP, meaning the GDP of a country that is specific to these particular CO2 emitting sectors/industries.</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Energy consumption is measured in</a:t>
            </a:r>
            <a:r>
              <a:rPr lang="en-US" sz="1400" b="0" i="0" dirty="0">
                <a:solidFill>
                  <a:srgbClr val="242424"/>
                </a:solidFill>
                <a:effectLst/>
                <a:latin typeface="Segoe UI" panose="020B0502040204020203" pitchFamily="34" charset="0"/>
              </a:rPr>
              <a:t> terawatt-hours, </a:t>
            </a:r>
            <a:r>
              <a:rPr lang="en-US" sz="1400" b="0" i="0" dirty="0">
                <a:solidFill>
                  <a:srgbClr val="242424"/>
                </a:solidFill>
                <a:effectLst/>
              </a:rPr>
              <a:t>or TWh (a unit of energy that represents one trillion watt-hours</a:t>
            </a:r>
            <a:r>
              <a:rPr lang="en-US" sz="1400" b="0" i="0" kern="100" dirty="0">
                <a:solidFill>
                  <a:srgbClr val="242424"/>
                </a:solidFill>
                <a:cs typeface="Times New Roman" panose="02020603050405020304" pitchFamily="18" charset="0"/>
              </a:rPr>
              <a:t>),</a:t>
            </a:r>
            <a:r>
              <a:rPr lang="en-US" sz="1400" kern="100" dirty="0">
                <a:effectLst/>
                <a:ea typeface="Aptos" panose="020B0004020202020204" pitchFamily="34" charset="0"/>
                <a:cs typeface="Times New Roman" panose="02020603050405020304" pitchFamily="18" charset="0"/>
              </a:rPr>
              <a:t> and CO2 emissions are measured in metric tons.</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The Urbanization Percentage is the percentage of urbanized areas within a country. </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The Renewable Energy Percentage is the percentage of renewable energy utilized by a country.</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The Industrial Growth Percentage is the percentage of industrial growth a country has had from 2000-2022.</a:t>
            </a:r>
          </a:p>
          <a:p>
            <a:pPr marL="0" marR="0">
              <a:lnSpc>
                <a:spcPct val="107000"/>
              </a:lnSpc>
            </a:pPr>
            <a:r>
              <a:rPr lang="en-US" sz="1400" kern="100" dirty="0">
                <a:effectLst/>
                <a:ea typeface="Aptos" panose="020B0004020202020204" pitchFamily="34" charset="0"/>
                <a:cs typeface="Times New Roman" panose="02020603050405020304" pitchFamily="18" charset="0"/>
              </a:rPr>
              <a:t> </a:t>
            </a:r>
          </a:p>
          <a:p>
            <a:pPr marL="0" marR="0">
              <a:lnSpc>
                <a:spcPct val="107000"/>
              </a:lnSpc>
            </a:pPr>
            <a:r>
              <a:rPr lang="en-US" sz="1400" kern="100" dirty="0">
                <a:effectLst/>
                <a:ea typeface="Aptos" panose="020B0004020202020204" pitchFamily="34" charset="0"/>
                <a:cs typeface="Times New Roman" panose="02020603050405020304" pitchFamily="18" charset="0"/>
              </a:rPr>
              <a:t>The Transport Growth Percentage is the percentage of transportation growth a country has experienced from 2000-2022.</a:t>
            </a:r>
          </a:p>
          <a:p>
            <a:endParaRPr lang="en-US" dirty="0"/>
          </a:p>
        </p:txBody>
      </p:sp>
      <p:pic>
        <p:nvPicPr>
          <p:cNvPr id="5" name="Picture 4" descr="A blue and white rectangular sign with white text&#10;&#10;Description automatically generated with medium confidence">
            <a:extLst>
              <a:ext uri="{FF2B5EF4-FFF2-40B4-BE49-F238E27FC236}">
                <a16:creationId xmlns:a16="http://schemas.microsoft.com/office/drawing/2014/main" id="{2A730467-B96E-3A2B-3A3B-7210E65887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557707"/>
            <a:ext cx="6325496" cy="3742585"/>
          </a:xfrm>
          <a:prstGeom prst="rect">
            <a:avLst/>
          </a:prstGeom>
        </p:spPr>
      </p:pic>
    </p:spTree>
    <p:extLst>
      <p:ext uri="{BB962C8B-B14F-4D97-AF65-F5344CB8AC3E}">
        <p14:creationId xmlns:p14="http://schemas.microsoft.com/office/powerpoint/2010/main" val="251752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DC781-1E5C-42F4-7BFB-9FCAE02818E9}"/>
            </a:ext>
          </a:extLst>
        </p:cNvPr>
        <p:cNvGrpSpPr/>
        <p:nvPr/>
      </p:nvGrpSpPr>
      <p:grpSpPr>
        <a:xfrm>
          <a:off x="0" y="0"/>
          <a:ext cx="0" cy="0"/>
          <a:chOff x="0" y="0"/>
          <a:chExt cx="0" cy="0"/>
        </a:xfrm>
      </p:grpSpPr>
      <p:pic>
        <p:nvPicPr>
          <p:cNvPr id="5" name="Picture 4" descr="A person pointing at a person&#10;&#10;Description automatically generated">
            <a:extLst>
              <a:ext uri="{FF2B5EF4-FFF2-40B4-BE49-F238E27FC236}">
                <a16:creationId xmlns:a16="http://schemas.microsoft.com/office/drawing/2014/main" id="{5868F99B-E087-420C-96D0-093A08244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750"/>
            <a:ext cx="6739877" cy="4394499"/>
          </a:xfrm>
          <a:prstGeom prst="rect">
            <a:avLst/>
          </a:prstGeom>
        </p:spPr>
      </p:pic>
      <p:sp>
        <p:nvSpPr>
          <p:cNvPr id="6" name="TextBox 5">
            <a:extLst>
              <a:ext uri="{FF2B5EF4-FFF2-40B4-BE49-F238E27FC236}">
                <a16:creationId xmlns:a16="http://schemas.microsoft.com/office/drawing/2014/main" id="{464DD603-AA9C-7911-F5EC-2947C53D6D6C}"/>
              </a:ext>
            </a:extLst>
          </p:cNvPr>
          <p:cNvSpPr txBox="1"/>
          <p:nvPr/>
        </p:nvSpPr>
        <p:spPr>
          <a:xfrm>
            <a:off x="7003227" y="245007"/>
            <a:ext cx="4883972" cy="5601533"/>
          </a:xfrm>
          <a:prstGeom prst="rect">
            <a:avLst/>
          </a:prstGeom>
          <a:noFill/>
        </p:spPr>
        <p:txBody>
          <a:bodyPr wrap="square" rtlCol="0">
            <a:spAutoFit/>
          </a:bodyPr>
          <a:lstStyle/>
          <a:p>
            <a:pPr algn="ctr"/>
            <a:r>
              <a:rPr lang="en-US" sz="3600" b="1" dirty="0"/>
              <a:t>Presentation Content</a:t>
            </a:r>
          </a:p>
          <a:p>
            <a:endParaRPr lang="en-US" dirty="0"/>
          </a:p>
          <a:p>
            <a:pPr algn="ctr"/>
            <a:r>
              <a:rPr lang="en-US" i="1" dirty="0"/>
              <a:t>The countries with the least and most CO2 emissions</a:t>
            </a:r>
          </a:p>
          <a:p>
            <a:pPr algn="ctr"/>
            <a:endParaRPr lang="en-US" i="1" dirty="0"/>
          </a:p>
          <a:p>
            <a:pPr algn="ctr"/>
            <a:r>
              <a:rPr lang="en-US" i="1" dirty="0"/>
              <a:t>The amount of CO2 the average person emits </a:t>
            </a:r>
          </a:p>
          <a:p>
            <a:pPr algn="ctr"/>
            <a:endParaRPr lang="en-US" i="1" dirty="0"/>
          </a:p>
          <a:p>
            <a:pPr algn="ctr"/>
            <a:r>
              <a:rPr lang="en-US" i="1" dirty="0"/>
              <a:t>The year with the least and most CO2 emissions</a:t>
            </a:r>
          </a:p>
          <a:p>
            <a:pPr algn="ctr"/>
            <a:endParaRPr lang="en-US" i="1" dirty="0"/>
          </a:p>
          <a:p>
            <a:pPr algn="ctr"/>
            <a:r>
              <a:rPr lang="en-US" i="1" dirty="0"/>
              <a:t>The sector with the least and most CO2 emissions</a:t>
            </a:r>
          </a:p>
          <a:p>
            <a:pPr algn="ctr"/>
            <a:endParaRPr lang="en-US" i="1" dirty="0"/>
          </a:p>
          <a:p>
            <a:pPr algn="ctr"/>
            <a:r>
              <a:rPr lang="en-US" i="1" dirty="0"/>
              <a:t>The industry with the least and most CO2 emissions</a:t>
            </a:r>
          </a:p>
          <a:p>
            <a:pPr algn="ctr"/>
            <a:endParaRPr lang="en-US" i="1" dirty="0"/>
          </a:p>
          <a:p>
            <a:pPr algn="ctr"/>
            <a:r>
              <a:rPr lang="en-US" i="1" dirty="0"/>
              <a:t>Correlations between CO2 emissions and urbanization, sectoral GDP, industrial growth, transportation growth, renewable energy usage, and energy consumption.</a:t>
            </a:r>
          </a:p>
        </p:txBody>
      </p:sp>
    </p:spTree>
    <p:extLst>
      <p:ext uri="{BB962C8B-B14F-4D97-AF65-F5344CB8AC3E}">
        <p14:creationId xmlns:p14="http://schemas.microsoft.com/office/powerpoint/2010/main" val="68959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untries/regions&#10;&#10;Description automatically generated">
            <a:extLst>
              <a:ext uri="{FF2B5EF4-FFF2-40B4-BE49-F238E27FC236}">
                <a16:creationId xmlns:a16="http://schemas.microsoft.com/office/drawing/2014/main" id="{A5409900-418F-43C9-4935-36C205CC7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90" y="2369528"/>
            <a:ext cx="9880820" cy="4488472"/>
          </a:xfrm>
          <a:prstGeom prst="rect">
            <a:avLst/>
          </a:prstGeom>
          <a:ln>
            <a:noFill/>
          </a:ln>
        </p:spPr>
      </p:pic>
      <p:sp>
        <p:nvSpPr>
          <p:cNvPr id="6" name="TextBox 5">
            <a:extLst>
              <a:ext uri="{FF2B5EF4-FFF2-40B4-BE49-F238E27FC236}">
                <a16:creationId xmlns:a16="http://schemas.microsoft.com/office/drawing/2014/main" id="{7E8728EA-E12E-E817-1288-09F82FDBB7B9}"/>
              </a:ext>
            </a:extLst>
          </p:cNvPr>
          <p:cNvSpPr txBox="1"/>
          <p:nvPr/>
        </p:nvSpPr>
        <p:spPr>
          <a:xfrm>
            <a:off x="0" y="1285320"/>
            <a:ext cx="12191999" cy="646331"/>
          </a:xfrm>
          <a:prstGeom prst="rect">
            <a:avLst/>
          </a:prstGeom>
          <a:noFill/>
        </p:spPr>
        <p:txBody>
          <a:bodyPr wrap="square" rtlCol="0">
            <a:spAutoFit/>
          </a:bodyPr>
          <a:lstStyle/>
          <a:p>
            <a:pPr algn="ctr"/>
            <a:r>
              <a:rPr lang="en-US" dirty="0">
                <a:effectLst/>
                <a:ea typeface="Aptos" panose="020B0004020202020204" pitchFamily="34" charset="0"/>
                <a:cs typeface="Times New Roman" panose="02020603050405020304" pitchFamily="18" charset="0"/>
              </a:rPr>
              <a:t>Brazil created the most CO2 emissions at 782,193 metric tons while </a:t>
            </a:r>
            <a:r>
              <a:rPr lang="en-US" kern="100" dirty="0">
                <a:effectLst/>
                <a:ea typeface="Aptos" panose="020B0004020202020204" pitchFamily="34" charset="0"/>
                <a:cs typeface="Times New Roman" panose="02020603050405020304" pitchFamily="18" charset="0"/>
              </a:rPr>
              <a:t>South Africa created the least amount of CO2 emissions at 721,439 metric tons. </a:t>
            </a:r>
          </a:p>
        </p:txBody>
      </p:sp>
      <p:sp>
        <p:nvSpPr>
          <p:cNvPr id="7" name="TextBox 6">
            <a:extLst>
              <a:ext uri="{FF2B5EF4-FFF2-40B4-BE49-F238E27FC236}">
                <a16:creationId xmlns:a16="http://schemas.microsoft.com/office/drawing/2014/main" id="{9CF14274-B7D9-3D3B-7875-029B24E8119D}"/>
              </a:ext>
            </a:extLst>
          </p:cNvPr>
          <p:cNvSpPr txBox="1"/>
          <p:nvPr/>
        </p:nvSpPr>
        <p:spPr>
          <a:xfrm>
            <a:off x="0" y="0"/>
            <a:ext cx="12192000" cy="1138773"/>
          </a:xfrm>
          <a:prstGeom prst="rect">
            <a:avLst/>
          </a:prstGeom>
          <a:noFill/>
        </p:spPr>
        <p:txBody>
          <a:bodyPr wrap="square" rtlCol="0">
            <a:spAutoFit/>
          </a:bodyPr>
          <a:lstStyle/>
          <a:p>
            <a:pPr algn="ctr"/>
            <a:r>
              <a:rPr lang="en-US" sz="3400" b="1" dirty="0"/>
              <a:t>Which country produced the most amount of CO2 emissions? The least?</a:t>
            </a:r>
          </a:p>
        </p:txBody>
      </p:sp>
    </p:spTree>
    <p:extLst>
      <p:ext uri="{BB962C8B-B14F-4D97-AF65-F5344CB8AC3E}">
        <p14:creationId xmlns:p14="http://schemas.microsoft.com/office/powerpoint/2010/main" val="3609604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lag of the united states&#10;&#10;Description automatically generated">
            <a:extLst>
              <a:ext uri="{FF2B5EF4-FFF2-40B4-BE49-F238E27FC236}">
                <a16:creationId xmlns:a16="http://schemas.microsoft.com/office/drawing/2014/main" id="{F9B691F3-9C99-6965-DD5C-4EAF29C44821}"/>
              </a:ext>
            </a:extLst>
          </p:cNvPr>
          <p:cNvPicPr preferRelativeResize="0">
            <a:picLocks/>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8280" y="3321424"/>
            <a:ext cx="5267659" cy="3415554"/>
          </a:xfrm>
          <a:prstGeom prst="rect">
            <a:avLst/>
          </a:prstGeom>
        </p:spPr>
      </p:pic>
      <p:sp>
        <p:nvSpPr>
          <p:cNvPr id="4" name="TextBox 3">
            <a:extLst>
              <a:ext uri="{FF2B5EF4-FFF2-40B4-BE49-F238E27FC236}">
                <a16:creationId xmlns:a16="http://schemas.microsoft.com/office/drawing/2014/main" id="{EB370DDB-FEAE-48DC-B492-902F52989261}"/>
              </a:ext>
            </a:extLst>
          </p:cNvPr>
          <p:cNvSpPr txBox="1"/>
          <p:nvPr/>
        </p:nvSpPr>
        <p:spPr>
          <a:xfrm>
            <a:off x="571710" y="1083652"/>
            <a:ext cx="6076516" cy="3323987"/>
          </a:xfrm>
          <a:prstGeom prst="rect">
            <a:avLst/>
          </a:prstGeom>
          <a:noFill/>
        </p:spPr>
        <p:txBody>
          <a:bodyPr wrap="square" rtlCol="0">
            <a:spAutoFit/>
          </a:bodyPr>
          <a:lstStyle/>
          <a:p>
            <a:r>
              <a:rPr lang="en-US" sz="3400" b="1" dirty="0">
                <a:ea typeface="Aptos" panose="020B0004020202020204" pitchFamily="34" charset="0"/>
                <a:cs typeface="Times New Roman" panose="02020603050405020304" pitchFamily="18" charset="0"/>
              </a:rPr>
              <a:t>Which country produced the most CO2 emissions on average? The least?</a:t>
            </a:r>
          </a:p>
          <a:p>
            <a:endParaRPr lang="en-US" dirty="0">
              <a:ea typeface="Aptos" panose="020B0004020202020204" pitchFamily="34" charset="0"/>
              <a:cs typeface="Times New Roman" panose="02020603050405020304" pitchFamily="18" charset="0"/>
            </a:endParaRPr>
          </a:p>
          <a:p>
            <a:r>
              <a:rPr lang="en-US" dirty="0">
                <a:ea typeface="Aptos" panose="020B0004020202020204" pitchFamily="34" charset="0"/>
                <a:cs typeface="Times New Roman" panose="02020603050405020304" pitchFamily="18" charset="0"/>
              </a:rPr>
              <a:t>Although Brazil has the most overall CO2 emissions, t</a:t>
            </a:r>
            <a:r>
              <a:rPr lang="en-US" sz="1800" dirty="0">
                <a:effectLst/>
                <a:ea typeface="Aptos" panose="020B0004020202020204" pitchFamily="34" charset="0"/>
                <a:cs typeface="Times New Roman" panose="02020603050405020304" pitchFamily="18" charset="0"/>
              </a:rPr>
              <a:t>he US emits the most CO2 emissions on average at 338.44 metric tons per instance. </a:t>
            </a:r>
            <a:r>
              <a:rPr lang="en-US" sz="1800" kern="100" dirty="0">
                <a:effectLst/>
                <a:ea typeface="Aptos" panose="020B0004020202020204" pitchFamily="34" charset="0"/>
                <a:cs typeface="Times New Roman" panose="02020603050405020304" pitchFamily="18" charset="0"/>
              </a:rPr>
              <a:t>South Africa is the country that contributed the least amount of CO2 emissions on average at 332.46 metric tons per instance. </a:t>
            </a:r>
          </a:p>
        </p:txBody>
      </p:sp>
      <p:pic>
        <p:nvPicPr>
          <p:cNvPr id="12" name="Picture 11" descr="A map of south africa with a flag&#10;&#10;Description automatically generated">
            <a:extLst>
              <a:ext uri="{FF2B5EF4-FFF2-40B4-BE49-F238E27FC236}">
                <a16:creationId xmlns:a16="http://schemas.microsoft.com/office/drawing/2014/main" id="{A4372349-E191-2201-AF5D-6E71B1270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308" y="142539"/>
            <a:ext cx="3714982" cy="3178885"/>
          </a:xfrm>
          <a:prstGeom prst="rect">
            <a:avLst/>
          </a:prstGeom>
        </p:spPr>
      </p:pic>
    </p:spTree>
    <p:extLst>
      <p:ext uri="{BB962C8B-B14F-4D97-AF65-F5344CB8AC3E}">
        <p14:creationId xmlns:p14="http://schemas.microsoft.com/office/powerpoint/2010/main" val="151469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lobal team">
            <a:extLst>
              <a:ext uri="{FF2B5EF4-FFF2-40B4-BE49-F238E27FC236}">
                <a16:creationId xmlns:a16="http://schemas.microsoft.com/office/drawing/2014/main" id="{B9146E7E-9350-0307-578E-DF8B81EFA8B5}"/>
              </a:ext>
            </a:extLst>
          </p:cNvPr>
          <p:cNvPicPr>
            <a:picLocks noChangeAspect="1"/>
          </p:cNvPicPr>
          <p:nvPr/>
        </p:nvPicPr>
        <p:blipFill>
          <a:blip r:embed="rId2"/>
          <a:srcRect l="24389" r="20545" b="2"/>
          <a:stretch/>
        </p:blipFill>
        <p:spPr>
          <a:xfrm>
            <a:off x="0" y="7683"/>
            <a:ext cx="5651352" cy="6850317"/>
          </a:xfrm>
          <a:prstGeom prst="rect">
            <a:avLst/>
          </a:prstGeom>
        </p:spPr>
      </p:pic>
      <p:sp>
        <p:nvSpPr>
          <p:cNvPr id="3" name="TextBox 2">
            <a:extLst>
              <a:ext uri="{FF2B5EF4-FFF2-40B4-BE49-F238E27FC236}">
                <a16:creationId xmlns:a16="http://schemas.microsoft.com/office/drawing/2014/main" id="{6CF0B1F3-545F-3365-204A-9EDAB2254287}"/>
              </a:ext>
            </a:extLst>
          </p:cNvPr>
          <p:cNvSpPr txBox="1"/>
          <p:nvPr/>
        </p:nvSpPr>
        <p:spPr>
          <a:xfrm>
            <a:off x="6293224" y="1358216"/>
            <a:ext cx="5303520" cy="3323987"/>
          </a:xfrm>
          <a:prstGeom prst="rect">
            <a:avLst/>
          </a:prstGeom>
          <a:noFill/>
        </p:spPr>
        <p:txBody>
          <a:bodyPr wrap="square" rtlCol="0">
            <a:spAutoFit/>
          </a:bodyPr>
          <a:lstStyle/>
          <a:p>
            <a:r>
              <a:rPr lang="en-US" sz="3400" b="1" dirty="0"/>
              <a:t>How much CO2 emissions does the average person produce?</a:t>
            </a:r>
          </a:p>
          <a:p>
            <a:endParaRPr lang="en-US" b="1" dirty="0"/>
          </a:p>
          <a:p>
            <a:r>
              <a:rPr lang="en-US" dirty="0"/>
              <a:t>The average person emitted 1.8 metric tons of CO2 emissions. Brazil averaged the most CO2 emissions per person at 2.6 metric tons while </a:t>
            </a:r>
            <a:r>
              <a:rPr lang="en-US" sz="1800" kern="100" dirty="0">
                <a:effectLst/>
                <a:ea typeface="Aptos" panose="020B0004020202020204" pitchFamily="34" charset="0"/>
              </a:rPr>
              <a:t>India produced the least amount of CO2 emissions per person at 1.4 metric tons.</a:t>
            </a:r>
            <a:endParaRPr lang="en-US" dirty="0"/>
          </a:p>
        </p:txBody>
      </p:sp>
    </p:spTree>
    <p:extLst>
      <p:ext uri="{BB962C8B-B14F-4D97-AF65-F5344CB8AC3E}">
        <p14:creationId xmlns:p14="http://schemas.microsoft.com/office/powerpoint/2010/main" val="4178162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1062</TotalTime>
  <Words>1513</Words>
  <Application>Microsoft Office PowerPoint</Application>
  <PresentationFormat>Widescreen</PresentationFormat>
  <Paragraphs>119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Perez</dc:creator>
  <cp:lastModifiedBy>David Perez</cp:lastModifiedBy>
  <cp:revision>15</cp:revision>
  <dcterms:created xsi:type="dcterms:W3CDTF">2025-01-17T17:15:53Z</dcterms:created>
  <dcterms:modified xsi:type="dcterms:W3CDTF">2025-01-22T20:38:51Z</dcterms:modified>
</cp:coreProperties>
</file>